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4" r:id="rId3"/>
    <p:sldId id="265" r:id="rId4"/>
    <p:sldId id="266" r:id="rId5"/>
    <p:sldId id="267" r:id="rId6"/>
    <p:sldId id="275" r:id="rId7"/>
    <p:sldId id="261" r:id="rId8"/>
    <p:sldId id="268" r:id="rId9"/>
    <p:sldId id="260" r:id="rId10"/>
    <p:sldId id="262" r:id="rId11"/>
    <p:sldId id="269" r:id="rId12"/>
    <p:sldId id="271" r:id="rId13"/>
    <p:sldId id="272" r:id="rId14"/>
    <p:sldId id="273" r:id="rId15"/>
    <p:sldId id="277" r:id="rId16"/>
    <p:sldId id="274" r:id="rId17"/>
    <p:sldId id="276"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2" r:id="rId32"/>
    <p:sldId id="291" r:id="rId33"/>
    <p:sldId id="293" r:id="rId34"/>
    <p:sldId id="294" r:id="rId35"/>
    <p:sldId id="295" r:id="rId3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646A"/>
    <a:srgbClr val="5E6373"/>
    <a:srgbClr val="A8B1AA"/>
    <a:srgbClr val="DE8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94660"/>
  </p:normalViewPr>
  <p:slideViewPr>
    <p:cSldViewPr snapToGrid="0">
      <p:cViewPr varScale="1">
        <p:scale>
          <a:sx n="82" d="100"/>
          <a:sy n="82" d="100"/>
        </p:scale>
        <p:origin x="73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B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BR"/>
          </a:p>
        </p:txBody>
      </p:sp>
      <p:sp>
        <p:nvSpPr>
          <p:cNvPr id="4" name="Date Placeholder 3"/>
          <p:cNvSpPr>
            <a:spLocks noGrp="1"/>
          </p:cNvSpPr>
          <p:nvPr>
            <p:ph type="dt" sz="half" idx="10"/>
          </p:nvPr>
        </p:nvSpPr>
        <p:spPr/>
        <p:txBody>
          <a:bodyPr/>
          <a:lstStyle/>
          <a:p>
            <a:fld id="{10629ADE-8CFD-4149-873B-3F8662D8AEAA}" type="datetimeFigureOut">
              <a:rPr lang="pt-BR" smtClean="0"/>
              <a:t>31/07/2024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p:cNvSpPr>
            <a:spLocks noGrp="1"/>
          </p:cNvSpPr>
          <p:nvPr>
            <p:ph type="dt" sz="half" idx="10"/>
          </p:nvPr>
        </p:nvSpPr>
        <p:spPr/>
        <p:txBody>
          <a:bodyPr/>
          <a:lstStyle/>
          <a:p>
            <a:fld id="{10629ADE-8CFD-4149-873B-3F8662D8AEAA}" type="datetimeFigureOut">
              <a:rPr lang="pt-BR" smtClean="0"/>
              <a:t>31/07/2024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B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29ADE-8CFD-4149-873B-3F8662D8AEAA}" type="datetimeFigureOut">
              <a:rPr lang="pt-BR" smtClean="0"/>
              <a:t>31/07/2024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Date Placeholder 4"/>
          <p:cNvSpPr>
            <a:spLocks noGrp="1"/>
          </p:cNvSpPr>
          <p:nvPr>
            <p:ph type="dt" sz="half" idx="10"/>
          </p:nvPr>
        </p:nvSpPr>
        <p:spPr/>
        <p:txBody>
          <a:bodyPr/>
          <a:lstStyle/>
          <a:p>
            <a:fld id="{10629ADE-8CFD-4149-873B-3F8662D8AEAA}" type="datetimeFigureOut">
              <a:rPr lang="pt-BR" smtClean="0"/>
              <a:t>31/07/2024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pt-B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Date Placeholder 6"/>
          <p:cNvSpPr>
            <a:spLocks noGrp="1"/>
          </p:cNvSpPr>
          <p:nvPr>
            <p:ph type="dt" sz="half" idx="10"/>
          </p:nvPr>
        </p:nvSpPr>
        <p:spPr/>
        <p:txBody>
          <a:bodyPr/>
          <a:lstStyle/>
          <a:p>
            <a:fld id="{10629ADE-8CFD-4149-873B-3F8662D8AEAA}" type="datetimeFigureOut">
              <a:rPr lang="pt-BR" smtClean="0"/>
              <a:t>31/07/2024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Date Placeholder 2"/>
          <p:cNvSpPr>
            <a:spLocks noGrp="1"/>
          </p:cNvSpPr>
          <p:nvPr>
            <p:ph type="dt" sz="half" idx="10"/>
          </p:nvPr>
        </p:nvSpPr>
        <p:spPr/>
        <p:txBody>
          <a:bodyPr/>
          <a:lstStyle/>
          <a:p>
            <a:fld id="{10629ADE-8CFD-4149-873B-3F8662D8AEAA}" type="datetimeFigureOut">
              <a:rPr lang="pt-BR" smtClean="0"/>
              <a:t>31/07/2024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629ADE-8CFD-4149-873B-3F8662D8AEAA}" type="datetimeFigureOut">
              <a:rPr lang="pt-BR" smtClean="0"/>
              <a:t>31/07/2024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629ADE-8CFD-4149-873B-3F8662D8AEAA}" type="datetimeFigureOut">
              <a:rPr lang="pt-BR" smtClean="0"/>
              <a:t>31/07/2024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629ADE-8CFD-4149-873B-3F8662D8AEAA}" type="datetimeFigureOut">
              <a:rPr lang="pt-BR" smtClean="0"/>
              <a:t>31/07/2024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p:cNvSpPr>
            <a:spLocks noGrp="1"/>
          </p:cNvSpPr>
          <p:nvPr>
            <p:ph type="dt" sz="half" idx="10"/>
          </p:nvPr>
        </p:nvSpPr>
        <p:spPr/>
        <p:txBody>
          <a:bodyPr/>
          <a:lstStyle/>
          <a:p>
            <a:fld id="{10629ADE-8CFD-4149-873B-3F8662D8AEAA}" type="datetimeFigureOut">
              <a:rPr lang="pt-BR" smtClean="0"/>
              <a:t>31/07/2024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pt-B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p:cNvSpPr>
            <a:spLocks noGrp="1"/>
          </p:cNvSpPr>
          <p:nvPr>
            <p:ph type="dt" sz="half" idx="10"/>
          </p:nvPr>
        </p:nvSpPr>
        <p:spPr/>
        <p:txBody>
          <a:bodyPr/>
          <a:lstStyle/>
          <a:p>
            <a:fld id="{10629ADE-8CFD-4149-873B-3F8662D8AEAA}" type="datetimeFigureOut">
              <a:rPr lang="pt-BR" smtClean="0"/>
              <a:t>31/07/2024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23ECBDF-92E9-42AC-A2BC-5761CD677A07}" type="slidenum">
              <a:rPr lang="pt-BR" smtClean="0"/>
              <a:t>‹#›</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B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29ADE-8CFD-4149-873B-3F8662D8AEAA}" type="datetimeFigureOut">
              <a:rPr lang="pt-BR" smtClean="0"/>
              <a:t>31/07/2024</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ECBDF-92E9-42AC-A2BC-5761CD677A07}" type="slidenum">
              <a:rPr lang="pt-BR" smtClean="0"/>
              <a:t>‹#›</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uk/"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5155" y="1614170"/>
            <a:ext cx="9217660" cy="643890"/>
          </a:xfrm>
        </p:spPr>
        <p:txBody>
          <a:bodyPr>
            <a:noAutofit/>
          </a:bodyPr>
          <a:lstStyle/>
          <a:p>
            <a:pPr algn="l"/>
            <a:r>
              <a:rPr lang="en-US" altLang="pt-BR" sz="4400" b="1" dirty="0">
                <a:solidFill>
                  <a:schemeClr val="bg1"/>
                </a:solidFill>
                <a:latin typeface="Montserrat ExtraBold" panose="00000900000000000000" pitchFamily="50" charset="0"/>
              </a:rPr>
              <a:t>YANG ARIF MENANGANI TRAUMA</a:t>
            </a:r>
          </a:p>
        </p:txBody>
      </p:sp>
      <p:sp>
        <p:nvSpPr>
          <p:cNvPr id="5" name="TextBox 4"/>
          <p:cNvSpPr txBox="1"/>
          <p:nvPr/>
        </p:nvSpPr>
        <p:spPr>
          <a:xfrm>
            <a:off x="2015905" y="6288341"/>
            <a:ext cx="3198080" cy="369332"/>
          </a:xfrm>
          <a:prstGeom prst="rect">
            <a:avLst/>
          </a:prstGeom>
          <a:noFill/>
        </p:spPr>
        <p:txBody>
          <a:bodyPr wrap="square">
            <a:spAutoFit/>
          </a:bodyPr>
          <a:lstStyle/>
          <a:p>
            <a:pPr algn="r"/>
            <a:r>
              <a:rPr lang="pt-BR" spc="300">
                <a:latin typeface="Montserrat Medium" panose="00000600000000000000" pitchFamily="50" charset="0"/>
              </a:rPr>
              <a:t>HARI PENEKANAN</a:t>
            </a:r>
            <a:endParaRPr lang="pt-BR" spc="300" dirty="0">
              <a:latin typeface="Montserrat Medium" panose="00000600000000000000" pitchFamily="50" charset="0"/>
            </a:endParaRPr>
          </a:p>
        </p:txBody>
      </p:sp>
      <p:sp>
        <p:nvSpPr>
          <p:cNvPr id="8" name="TextBox 7"/>
          <p:cNvSpPr txBox="1"/>
          <p:nvPr/>
        </p:nvSpPr>
        <p:spPr>
          <a:xfrm>
            <a:off x="604983" y="200327"/>
            <a:ext cx="6096000" cy="1568450"/>
          </a:xfrm>
          <a:prstGeom prst="rect">
            <a:avLst/>
          </a:prstGeom>
          <a:noFill/>
        </p:spPr>
        <p:txBody>
          <a:bodyPr wrap="square">
            <a:spAutoFit/>
          </a:bodyPr>
          <a:lstStyle/>
          <a:p>
            <a:r>
              <a:rPr lang="en-US" altLang="pt-BR" sz="9600" dirty="0">
                <a:ln w="28575">
                  <a:solidFill>
                    <a:schemeClr val="bg1"/>
                  </a:solidFill>
                </a:ln>
                <a:noFill/>
                <a:effectLst>
                  <a:outerShdw blurRad="38100" dist="38100" dir="2700000" algn="tl">
                    <a:srgbClr val="000000">
                      <a:alpha val="43137"/>
                    </a:srgbClr>
                  </a:outerShdw>
                </a:effectLst>
                <a:latin typeface="Montserrat ExtraBold" panose="00000900000000000000" pitchFamily="50" charset="0"/>
              </a:rPr>
              <a:t>GEREJA</a:t>
            </a:r>
          </a:p>
        </p:txBody>
      </p:sp>
      <p:sp>
        <p:nvSpPr>
          <p:cNvPr id="2" name="TextBox 1"/>
          <p:cNvSpPr txBox="1"/>
          <p:nvPr/>
        </p:nvSpPr>
        <p:spPr>
          <a:xfrm>
            <a:off x="5598695" y="4758562"/>
            <a:ext cx="4740743" cy="646331"/>
          </a:xfrm>
          <a:prstGeom prst="rect">
            <a:avLst/>
          </a:prstGeom>
          <a:noFill/>
        </p:spPr>
        <p:txBody>
          <a:bodyPr wrap="square" rtlCol="0">
            <a:spAutoFit/>
          </a:bodyPr>
          <a:lstStyle/>
          <a:p>
            <a:pPr algn="r"/>
            <a:r>
              <a:rPr lang="en-US" dirty="0">
                <a:solidFill>
                  <a:schemeClr val="bg1"/>
                </a:solidFill>
              </a:rPr>
              <a:t>Ditulis oleh Joanna Daniel</a:t>
            </a:r>
          </a:p>
          <a:p>
            <a:pPr algn="r"/>
            <a:r>
              <a:rPr lang="en-US">
                <a:solidFill>
                  <a:schemeClr val="bg1"/>
                </a:solidFill>
              </a:rPr>
              <a:t>Dengan sumbangan dari Samantha </a:t>
            </a:r>
            <a:r>
              <a:rPr lang="en-US" dirty="0" err="1">
                <a:solidFill>
                  <a:schemeClr val="bg1"/>
                </a:solidFill>
              </a:rPr>
              <a:t>Fessal</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altLang="pt-BR" sz="4000" dirty="0">
                <a:latin typeface="Futura LT Book" panose="02000504030000020003" pitchFamily="2" charset="0"/>
              </a:rPr>
              <a:t>Yesaya</a:t>
            </a:r>
            <a:r>
              <a:rPr lang="pt-BR" sz="4000" dirty="0">
                <a:latin typeface="Futura LT Book" panose="02000504030000020003" pitchFamily="2" charset="0"/>
              </a:rPr>
              <a:t> 43:2</a:t>
            </a:r>
          </a:p>
        </p:txBody>
      </p:sp>
      <p:sp>
        <p:nvSpPr>
          <p:cNvPr id="3" name="Content Placeholder 2"/>
          <p:cNvSpPr>
            <a:spLocks noGrp="1"/>
          </p:cNvSpPr>
          <p:nvPr>
            <p:ph idx="1"/>
          </p:nvPr>
        </p:nvSpPr>
        <p:spPr>
          <a:xfrm>
            <a:off x="265546" y="2001116"/>
            <a:ext cx="9959109" cy="4351338"/>
          </a:xfrm>
        </p:spPr>
        <p:txBody>
          <a:bodyPr>
            <a:normAutofit/>
          </a:bodyPr>
          <a:lstStyle/>
          <a:p>
            <a:pPr marL="0" indent="0">
              <a:buNone/>
            </a:pPr>
            <a:r>
              <a:rPr lang="en-US" dirty="0"/>
              <a:t>“Apabila engkau menyeberang melalui </a:t>
            </a:r>
            <a:r>
              <a:rPr lang="en-US" b="1" dirty="0">
                <a:solidFill>
                  <a:srgbClr val="5E6373"/>
                </a:solidFill>
                <a:latin typeface="Futura" panose="020B0602020204020303" pitchFamily="34" charset="-79"/>
                <a:cs typeface="Futura" panose="020B0602020204020303" pitchFamily="34" charset="-79"/>
              </a:rPr>
              <a:t>air,</a:t>
            </a:r>
          </a:p>
          <a:p>
            <a:pPr marL="0" indent="0">
              <a:buNone/>
            </a:pPr>
            <a:r>
              <a:rPr lang="en-US" dirty="0"/>
              <a:t>	Aku akan menyertai engkau;</a:t>
            </a:r>
          </a:p>
          <a:p>
            <a:pPr marL="0" indent="0">
              <a:buNone/>
            </a:pPr>
            <a:r>
              <a:rPr lang="en-US" dirty="0"/>
              <a:t>atau melalui  </a:t>
            </a:r>
            <a:r>
              <a:rPr lang="en-US" b="1" dirty="0">
                <a:solidFill>
                  <a:srgbClr val="5E6373"/>
                </a:solidFill>
                <a:latin typeface="Futura" panose="020B0602020204020303" pitchFamily="34" charset="-79"/>
                <a:cs typeface="Futura" panose="020B0602020204020303" pitchFamily="34" charset="-79"/>
              </a:rPr>
              <a:t>sungai-sungai,</a:t>
            </a:r>
          </a:p>
          <a:p>
            <a:pPr marL="0" indent="0">
              <a:buNone/>
            </a:pPr>
            <a:r>
              <a:rPr lang="en-US" dirty="0"/>
              <a:t>	engkau tidak akan dihanyutkan.</a:t>
            </a:r>
          </a:p>
          <a:p>
            <a:pPr marL="0" indent="0">
              <a:buNone/>
            </a:pPr>
            <a:r>
              <a:rPr lang="en-US" dirty="0"/>
              <a:t>Apabila engkau berjalan melalui </a:t>
            </a:r>
            <a:r>
              <a:rPr lang="en-US" b="1" dirty="0">
                <a:solidFill>
                  <a:srgbClr val="5E6373"/>
                </a:solidFill>
                <a:latin typeface="Futura" panose="020B0602020204020303" pitchFamily="34" charset="-79"/>
                <a:cs typeface="Futura" panose="020B0602020204020303" pitchFamily="34" charset="-79"/>
              </a:rPr>
              <a:t>api,</a:t>
            </a:r>
          </a:p>
          <a:p>
            <a:pPr marL="0" indent="0">
              <a:buNone/>
            </a:pPr>
            <a:r>
              <a:rPr lang="en-US" dirty="0"/>
              <a:t>	engkau tidak akan dihanguskan,</a:t>
            </a:r>
          </a:p>
          <a:p>
            <a:pPr marL="0" indent="0">
              <a:buNone/>
            </a:pPr>
            <a:r>
              <a:rPr lang="en-US" dirty="0"/>
              <a:t>	dan nyala api tidak akan membakar engkau.”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29873" y="217344"/>
            <a:ext cx="7894782" cy="1325563"/>
          </a:xfrm>
        </p:spPr>
        <p:txBody>
          <a:bodyPr>
            <a:normAutofit/>
          </a:bodyPr>
          <a:lstStyle/>
          <a:p>
            <a:r>
              <a:rPr lang="en-US" sz="4000" dirty="0">
                <a:solidFill>
                  <a:schemeClr val="bg1"/>
                </a:solidFill>
                <a:latin typeface="Futura LT Book" panose="02000504030000020003" pitchFamily="2" charset="0"/>
              </a:rPr>
              <a:t>A</a:t>
            </a:r>
            <a:r>
              <a:rPr lang="en-US" sz="4000">
                <a:solidFill>
                  <a:schemeClr val="bg1"/>
                </a:solidFill>
                <a:latin typeface="Futura LT Book" panose="02000504030000020003" pitchFamily="2" charset="0"/>
              </a:rPr>
              <a:t>pakah itu Trauma?</a:t>
            </a:r>
            <a:endParaRPr lang="en-US" sz="4000" dirty="0">
              <a:solidFill>
                <a:schemeClr val="bg1"/>
              </a:solidFill>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normAutofit/>
          </a:bodyPr>
          <a:lstStyle/>
          <a:p>
            <a:r>
              <a:rPr lang="en-US" dirty="0"/>
              <a:t>Trauma berpunca daripada satu peristiwa, rangkaian peristiwa, atau rentetan keadaan yang dialami oleh seseorang yang dianggap berbahaya atau mengancam nyawa.</a:t>
            </a:r>
          </a:p>
          <a:p>
            <a:r>
              <a:rPr lang="en-US" dirty="0"/>
              <a:t>Walaupun unik bagi individu tersebut, secara umumnya, pengalaman trauma boleh menyebabkan kesan negatif yang berpanjangan, menghadkan keupayaan untuk berfungsi dengan baik atau menghadkan keupayaan mencapai kesejahteraan mental, fizikal, sosial, emosi, atau rohani.</a:t>
            </a:r>
          </a:p>
          <a:p>
            <a:pPr marL="0" indent="0">
              <a:buNone/>
            </a:pPr>
            <a:endParaRPr lang="pt-BR" dirty="0"/>
          </a:p>
          <a:p>
            <a:pPr marL="0" indent="0" algn="r">
              <a:buNone/>
            </a:pPr>
            <a:r>
              <a:rPr lang="pt-BR" sz="2000" dirty="0">
                <a:hlinkClick r:id="rId3"/>
              </a:rPr>
              <a:t>https://www.gov.uk</a:t>
            </a:r>
            <a:endParaRPr lang="pt-BR" sz="2000" dirty="0"/>
          </a:p>
          <a:p>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lnSpcReduction="10000"/>
          </a:bodyPr>
          <a:lstStyle/>
          <a:p>
            <a:pPr marL="0" indent="0">
              <a:buNone/>
            </a:pPr>
            <a:r>
              <a:rPr lang="en-US" dirty="0"/>
              <a:t>Aku merasai kesakitanmu</a:t>
            </a:r>
          </a:p>
          <a:p>
            <a:pPr marL="0" indent="0">
              <a:buNone/>
            </a:pPr>
            <a:r>
              <a:rPr lang="en-US" dirty="0"/>
              <a:t>dan ingin menyentuh luka itu</a:t>
            </a:r>
          </a:p>
          <a:p>
            <a:pPr marL="0" indent="0">
              <a:buNone/>
            </a:pPr>
            <a:r>
              <a:rPr lang="en-US" dirty="0"/>
              <a:t>dan membuatnya lenyap.</a:t>
            </a:r>
          </a:p>
          <a:p>
            <a:pPr marL="0" indent="0">
              <a:buNone/>
            </a:pPr>
            <a:r>
              <a:rPr lang="en-US" dirty="0"/>
              <a:t>Ya, aku tahu bahawa aku </a:t>
            </a:r>
          </a:p>
          <a:p>
            <a:pPr marL="0" indent="0">
              <a:buNone/>
            </a:pPr>
            <a:r>
              <a:rPr lang="en-US" dirty="0"/>
              <a:t>tidak mampu  melihat </a:t>
            </a:r>
          </a:p>
          <a:p>
            <a:pPr marL="0" indent="0">
              <a:buNone/>
            </a:pPr>
            <a:r>
              <a:rPr lang="en-US" dirty="0"/>
              <a:t>betapa luasnya</a:t>
            </a:r>
          </a:p>
          <a:p>
            <a:pPr marL="0" indent="0">
              <a:buNone/>
            </a:pPr>
            <a:r>
              <a:rPr lang="en-US" dirty="0"/>
              <a:t>dan dalamnya</a:t>
            </a:r>
          </a:p>
          <a:p>
            <a:pPr marL="0" indent="0">
              <a:buNone/>
            </a:pPr>
            <a:r>
              <a:rPr lang="en-US" dirty="0"/>
              <a:t>lembah gelap yang engkau lalui.</a:t>
            </a:r>
          </a:p>
          <a:p>
            <a:pPr marL="0" indent="0">
              <a:buNone/>
            </a:pPr>
            <a:r>
              <a:rPr lang="en-US" dirty="0"/>
              <a:t>Aku tidak benar-benar tahu</a:t>
            </a:r>
          </a:p>
          <a:p>
            <a:pPr marL="0" indent="0">
              <a:buNone/>
            </a:pPr>
            <a:r>
              <a:rPr lang="en-US" dirty="0"/>
              <a:t>betapa tajam pisau itu</a:t>
            </a:r>
          </a:p>
          <a:p>
            <a:pPr marL="0" indent="0">
              <a:buNone/>
            </a:pPr>
            <a:r>
              <a:rPr lang="en-US" dirty="0"/>
              <a:t>tertanam di jiwa mu –</a:t>
            </a:r>
          </a:p>
        </p:txBody>
      </p:sp>
      <p:sp>
        <p:nvSpPr>
          <p:cNvPr id="4" name="Title 1"/>
          <p:cNvSpPr>
            <a:spLocks noGrp="1"/>
          </p:cNvSpPr>
          <p:nvPr>
            <p:ph type="title"/>
          </p:nvPr>
        </p:nvSpPr>
        <p:spPr>
          <a:xfrm>
            <a:off x="86995" y="2840355"/>
            <a:ext cx="2472055" cy="3643630"/>
          </a:xfrm>
        </p:spPr>
        <p:txBody>
          <a:bodyPr>
            <a:normAutofit/>
          </a:bodyPr>
          <a:lstStyle/>
          <a:p>
            <a:pPr algn="ctr"/>
            <a:r>
              <a:rPr lang="en-US" sz="2800">
                <a:latin typeface="Futura LT Book" panose="02000504030000020003" pitchFamily="2" charset="0"/>
              </a:rPr>
              <a:t>Menjangkau</a:t>
            </a:r>
            <a:br>
              <a:rPr lang="pt-BR" sz="2800" dirty="0">
                <a:latin typeface="Futura LT Book" panose="02000504030000020003" pitchFamily="2" charset="0"/>
              </a:rPr>
            </a:br>
            <a:br>
              <a:rPr lang="pt-BR" sz="2800" dirty="0">
                <a:latin typeface="Futura LT Book" panose="02000504030000020003" pitchFamily="2" charset="0"/>
              </a:rPr>
            </a:br>
            <a:br>
              <a:rPr lang="pt-BR" sz="2800" dirty="0">
                <a:latin typeface="Futura LT Book" panose="02000504030000020003" pitchFamily="2" charset="0"/>
              </a:rPr>
            </a:br>
            <a:endParaRPr lang="pt-BR" sz="2000" dirty="0">
              <a:latin typeface="Futura LT Book" panose="02000504030000020003"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lnSpcReduction="10000"/>
          </a:bodyPr>
          <a:lstStyle/>
          <a:p>
            <a:pPr marL="0" indent="0">
              <a:buNone/>
            </a:pPr>
            <a:r>
              <a:rPr lang="en-US" dirty="0"/>
              <a:t>Kerana engkau yang berada di laluan itu,</a:t>
            </a:r>
          </a:p>
          <a:p>
            <a:pPr marL="0" indent="0">
              <a:buNone/>
            </a:pPr>
            <a:r>
              <a:rPr lang="en-US" dirty="0"/>
              <a:t>bukan aku.</a:t>
            </a:r>
          </a:p>
          <a:p>
            <a:pPr marL="0" indent="0">
              <a:buNone/>
            </a:pPr>
            <a:r>
              <a:rPr lang="en-US" dirty="0"/>
              <a:t>Namun aku telah mengenali </a:t>
            </a:r>
          </a:p>
          <a:p>
            <a:pPr marL="0" indent="0">
              <a:buNone/>
            </a:pPr>
            <a:r>
              <a:rPr lang="en-US" dirty="0"/>
              <a:t>lembah-lembah lain,</a:t>
            </a:r>
          </a:p>
          <a:p>
            <a:pPr marL="0" indent="0">
              <a:buNone/>
            </a:pPr>
            <a:r>
              <a:rPr lang="en-US" dirty="0"/>
              <a:t>dan di dalam hatiku</a:t>
            </a:r>
          </a:p>
          <a:p>
            <a:pPr marL="0" indent="0">
              <a:buNone/>
            </a:pPr>
            <a:r>
              <a:rPr lang="en-US" dirty="0"/>
              <a:t>parut luka pisau masih ada.</a:t>
            </a:r>
          </a:p>
          <a:p>
            <a:pPr marL="0" indent="0">
              <a:buNone/>
            </a:pPr>
            <a:r>
              <a:rPr lang="en-US" dirty="0"/>
              <a:t>Pun begitu,</a:t>
            </a:r>
          </a:p>
          <a:p>
            <a:pPr marL="0" indent="0">
              <a:buNone/>
            </a:pPr>
            <a:r>
              <a:rPr lang="en-US" dirty="0"/>
              <a:t>aku akan berjalan di laluanmu</a:t>
            </a:r>
          </a:p>
          <a:p>
            <a:pPr marL="0" indent="0">
              <a:buNone/>
            </a:pPr>
            <a:r>
              <a:rPr lang="en-US" dirty="0"/>
              <a:t>dan memikul kesakitanmu</a:t>
            </a:r>
          </a:p>
          <a:p>
            <a:pPr marL="0" indent="0">
              <a:buNone/>
            </a:pPr>
            <a:r>
              <a:rPr lang="en-US" dirty="0"/>
              <a:t>jika aku mampu</a:t>
            </a:r>
          </a:p>
          <a:p>
            <a:pPr marL="0" indent="0">
              <a:buNone/>
            </a:pPr>
            <a:r>
              <a:rPr lang="en-US" dirty="0"/>
              <a:t>Namun itu mustahil.</a:t>
            </a:r>
          </a:p>
        </p:txBody>
      </p:sp>
      <p:sp>
        <p:nvSpPr>
          <p:cNvPr id="4" name="Title 1"/>
          <p:cNvSpPr>
            <a:spLocks noGrp="1"/>
          </p:cNvSpPr>
          <p:nvPr>
            <p:ph type="title"/>
          </p:nvPr>
        </p:nvSpPr>
        <p:spPr>
          <a:xfrm>
            <a:off x="65405" y="2840355"/>
            <a:ext cx="2566670" cy="3643630"/>
          </a:xfrm>
        </p:spPr>
        <p:txBody>
          <a:bodyPr>
            <a:normAutofit/>
          </a:bodyPr>
          <a:lstStyle/>
          <a:p>
            <a:pPr algn="ctr"/>
            <a:r>
              <a:rPr lang="en-US" sz="2800">
                <a:latin typeface="Futura LT Book" panose="02000504030000020003" pitchFamily="2" charset="0"/>
              </a:rPr>
              <a:t>Menjangkau</a:t>
            </a:r>
            <a:br>
              <a:rPr lang="pt-BR" sz="2800" dirty="0">
                <a:latin typeface="Futura LT Book" panose="02000504030000020003" pitchFamily="2" charset="0"/>
              </a:rPr>
            </a:br>
            <a:br>
              <a:rPr lang="pt-BR" sz="2800" dirty="0">
                <a:latin typeface="Futura LT Book" panose="02000504030000020003" pitchFamily="2" charset="0"/>
              </a:rPr>
            </a:br>
            <a:br>
              <a:rPr lang="pt-BR" sz="2800" dirty="0">
                <a:latin typeface="Futura LT Book" panose="02000504030000020003" pitchFamily="2" charset="0"/>
              </a:rPr>
            </a:br>
            <a:endParaRPr lang="pt-BR" sz="2000" dirty="0">
              <a:latin typeface="Futura LT Book" panose="02000504030000020003"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fontScale="90000" lnSpcReduction="20000"/>
          </a:bodyPr>
          <a:lstStyle/>
          <a:p>
            <a:pPr marL="0" indent="0">
              <a:buNone/>
            </a:pPr>
            <a:r>
              <a:rPr lang="en-US" dirty="0"/>
              <a:t>Meski pun begitu, barangkali</a:t>
            </a:r>
          </a:p>
          <a:p>
            <a:pPr marL="0" indent="0">
              <a:buNone/>
            </a:pPr>
            <a:r>
              <a:rPr lang="en-US" dirty="0"/>
              <a:t>dalam cara lain</a:t>
            </a:r>
          </a:p>
          <a:p>
            <a:pPr marL="0" indent="0">
              <a:buNone/>
            </a:pPr>
            <a:r>
              <a:rPr lang="en-US" dirty="0"/>
              <a:t>aku dapat menjadi tangan </a:t>
            </a:r>
          </a:p>
          <a:p>
            <a:pPr marL="0" indent="0">
              <a:buNone/>
            </a:pPr>
            <a:r>
              <a:rPr lang="en-US" dirty="0"/>
              <a:t>untukmu berpaut</a:t>
            </a:r>
          </a:p>
          <a:p>
            <a:pPr marL="0" indent="0">
              <a:buNone/>
            </a:pPr>
            <a:r>
              <a:rPr lang="en-US" dirty="0"/>
              <a:t>di dalam kegelapan.</a:t>
            </a:r>
          </a:p>
          <a:p>
            <a:pPr marL="0" indent="0">
              <a:buNone/>
            </a:pPr>
            <a:r>
              <a:rPr lang="en-US" dirty="0"/>
              <a:t>Aku cuba untuk meredakan</a:t>
            </a:r>
          </a:p>
          <a:p>
            <a:pPr marL="0" indent="0">
              <a:buNone/>
            </a:pPr>
            <a:r>
              <a:rPr lang="en-US" dirty="0"/>
              <a:t>kesakitanmu yang tajam menghiris,</a:t>
            </a:r>
          </a:p>
          <a:p>
            <a:pPr marL="0" indent="0">
              <a:buNone/>
            </a:pPr>
            <a:r>
              <a:rPr lang="en-US" dirty="0"/>
              <a:t>Paling tidak</a:t>
            </a:r>
          </a:p>
          <a:p>
            <a:pPr marL="0" indent="0">
              <a:buNone/>
            </a:pPr>
            <a:r>
              <a:rPr lang="en-US" dirty="0"/>
              <a:t>Engkau tahu betapa </a:t>
            </a:r>
          </a:p>
          <a:p>
            <a:pPr marL="0" indent="0">
              <a:buNone/>
            </a:pPr>
            <a:r>
              <a:rPr lang="en-US" dirty="0"/>
              <a:t>Aku peduli</a:t>
            </a:r>
          </a:p>
          <a:p>
            <a:pPr marL="0" indent="0">
              <a:buNone/>
            </a:pPr>
            <a:r>
              <a:rPr lang="en-US" dirty="0"/>
              <a:t>Dan itu sudah cukup menghiburmu</a:t>
            </a:r>
          </a:p>
          <a:p>
            <a:pPr marL="0" indent="0">
              <a:buNone/>
            </a:pPr>
            <a:r>
              <a:rPr lang="en-US" dirty="0"/>
              <a:t>Walau sedikit cuma.</a:t>
            </a:r>
          </a:p>
          <a:p>
            <a:pPr marL="0" indent="0">
              <a:buNone/>
            </a:pPr>
            <a:r>
              <a:rPr lang="en-US" sz="1800" dirty="0"/>
              <a:t>https://</a:t>
            </a:r>
            <a:r>
              <a:rPr lang="en-US" sz="1800" dirty="0" err="1"/>
              <a:t>www.rigden.co.uk</a:t>
            </a:r>
            <a:r>
              <a:rPr lang="en-US" sz="1800" dirty="0"/>
              <a:t>/poems/reaching-out/</a:t>
            </a:r>
          </a:p>
        </p:txBody>
      </p:sp>
      <p:sp>
        <p:nvSpPr>
          <p:cNvPr id="4" name="Title 1"/>
          <p:cNvSpPr>
            <a:spLocks noGrp="1"/>
          </p:cNvSpPr>
          <p:nvPr>
            <p:ph type="title"/>
          </p:nvPr>
        </p:nvSpPr>
        <p:spPr>
          <a:xfrm>
            <a:off x="86995" y="2840355"/>
            <a:ext cx="2472055" cy="3643630"/>
          </a:xfrm>
        </p:spPr>
        <p:txBody>
          <a:bodyPr>
            <a:normAutofit/>
          </a:bodyPr>
          <a:lstStyle/>
          <a:p>
            <a:pPr algn="ctr"/>
            <a:r>
              <a:rPr lang="en-US" sz="2800">
                <a:latin typeface="Futura LT Book" panose="02000504030000020003" pitchFamily="2" charset="0"/>
              </a:rPr>
              <a:t>Menjangkau</a:t>
            </a:r>
            <a:br>
              <a:rPr lang="en-US" sz="2800" dirty="0">
                <a:latin typeface="Futura LT Book" panose="02000504030000020003" pitchFamily="2" charset="0"/>
              </a:rPr>
            </a:br>
            <a:br>
              <a:rPr lang="en-US" sz="2800" dirty="0">
                <a:latin typeface="Futura LT Book" panose="02000504030000020003" pitchFamily="2" charset="0"/>
              </a:rPr>
            </a:br>
            <a:br>
              <a:rPr lang="en-US" sz="2800" dirty="0">
                <a:latin typeface="Futura LT Book" panose="02000504030000020003" pitchFamily="2" charset="0"/>
              </a:rPr>
            </a:br>
            <a:r>
              <a:rPr lang="en-US" sz="2000" dirty="0">
                <a:latin typeface="Futura LT Book" panose="02000504030000020003" pitchFamily="2" charset="0"/>
              </a:rPr>
              <a:t> oleh Christine </a:t>
            </a:r>
            <a:r>
              <a:rPr lang="en-US" sz="2000" dirty="0" err="1">
                <a:latin typeface="Futura LT Book" panose="02000504030000020003" pitchFamily="2" charset="0"/>
              </a:rPr>
              <a:t>Rigden</a:t>
            </a:r>
            <a:r>
              <a:rPr lang="en-US" sz="2000" dirty="0">
                <a:latin typeface="Futura LT Book" panose="02000504030000020003" pitchFamily="2" charset="0"/>
              </a:rPr>
              <a:t> © 1989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sz="4000">
                <a:latin typeface="Futura LT Book" panose="02000504030000020003" pitchFamily="2" charset="0"/>
              </a:rPr>
              <a:t>Apa </a:t>
            </a:r>
            <a:r>
              <a:rPr lang="en-US" sz="4000" dirty="0">
                <a:latin typeface="Futura LT Book" panose="02000504030000020003" pitchFamily="2" charset="0"/>
              </a:rPr>
              <a:t>pendapat anda?</a:t>
            </a:r>
          </a:p>
        </p:txBody>
      </p:sp>
      <p:sp>
        <p:nvSpPr>
          <p:cNvPr id="3" name="Content Placeholder 2"/>
          <p:cNvSpPr>
            <a:spLocks noGrp="1"/>
          </p:cNvSpPr>
          <p:nvPr>
            <p:ph idx="1"/>
          </p:nvPr>
        </p:nvSpPr>
        <p:spPr>
          <a:xfrm>
            <a:off x="265546" y="2001116"/>
            <a:ext cx="9959109" cy="4351338"/>
          </a:xfrm>
        </p:spPr>
        <p:txBody>
          <a:bodyPr/>
          <a:lstStyle/>
          <a:p>
            <a:pPr marL="0" indent="0">
              <a:buNone/>
            </a:pPr>
            <a:r>
              <a:rPr lang="en-US" altLang="pt-BR" dirty="0"/>
              <a:t>Yohanes</a:t>
            </a:r>
            <a:r>
              <a:rPr lang="pt-BR" dirty="0"/>
              <a:t> 4:1-29</a:t>
            </a:r>
          </a:p>
          <a:p>
            <a:pPr>
              <a:buFont typeface="Arial" panose="020B0604020202020204" pitchFamily="34" charset="0"/>
              <a:buChar char="•"/>
            </a:pPr>
            <a:r>
              <a:rPr lang="pt-BR" dirty="0"/>
              <a:t>Mengapa Yesus meminta dia memberi-Nya minum?</a:t>
            </a:r>
          </a:p>
          <a:p>
            <a:pPr>
              <a:buFont typeface="Arial" panose="020B0604020202020204" pitchFamily="34" charset="0"/>
              <a:buChar char="•"/>
            </a:pPr>
            <a:r>
              <a:rPr lang="pt-BR" dirty="0"/>
              <a:t>Mengapa Dia mengajak wanita itu berbual tentang situasi keluarganya?</a:t>
            </a:r>
          </a:p>
          <a:p>
            <a:pPr>
              <a:buFont typeface="Arial" panose="020B0604020202020204" pitchFamily="34" charset="0"/>
              <a:buChar char="•"/>
            </a:pPr>
            <a:r>
              <a:rPr lang="pt-BR" dirty="0"/>
              <a:t>Apakah yang menjadikan dia (wanita itu) saksi yang begitu berpengaruh?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sz="4000">
                <a:latin typeface="Futura LT Book" panose="02000504030000020003" pitchFamily="2" charset="0"/>
              </a:rPr>
              <a:t>Gereja </a:t>
            </a:r>
            <a:r>
              <a:rPr lang="en-US" sz="4000" dirty="0">
                <a:latin typeface="Futura LT Book" panose="02000504030000020003" pitchFamily="2" charset="0"/>
              </a:rPr>
              <a:t>yang arif menangani trauma adalah:</a:t>
            </a:r>
          </a:p>
        </p:txBody>
      </p:sp>
      <p:sp>
        <p:nvSpPr>
          <p:cNvPr id="3" name="Content Placeholder 2"/>
          <p:cNvSpPr>
            <a:spLocks noGrp="1"/>
          </p:cNvSpPr>
          <p:nvPr>
            <p:ph idx="1"/>
          </p:nvPr>
        </p:nvSpPr>
        <p:spPr>
          <a:xfrm>
            <a:off x="265546" y="2001116"/>
            <a:ext cx="9959109" cy="4351338"/>
          </a:xfrm>
        </p:spPr>
        <p:txBody>
          <a:bodyPr/>
          <a:lstStyle/>
          <a:p>
            <a:pPr>
              <a:buFont typeface="Arial" panose="020B0604020202020204" pitchFamily="34" charset="0"/>
              <a:buChar char="•"/>
            </a:pPr>
            <a:r>
              <a:rPr lang="pt-BR" dirty="0"/>
              <a:t>Menyedari kesan trauma terhadap kehidupan para jemaat.</a:t>
            </a:r>
          </a:p>
          <a:p>
            <a:pPr>
              <a:buFont typeface="Arial" panose="020B0604020202020204" pitchFamily="34" charset="0"/>
              <a:buChar char="•"/>
            </a:pPr>
            <a:r>
              <a:rPr lang="pt-BR" dirty="0"/>
              <a:t>Peka dan penuh belas kasihan, menjadikan persekitaran selamat </a:t>
            </a:r>
            <a:r>
              <a:rPr lang="en-US" altLang="pt-BR" dirty="0"/>
              <a:t>    </a:t>
            </a:r>
            <a:r>
              <a:rPr lang="pt-BR" dirty="0"/>
              <a:t>untuk beribadah.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6" y="217344"/>
            <a:ext cx="9959109" cy="1325563"/>
          </a:xfrm>
        </p:spPr>
        <p:txBody>
          <a:bodyPr>
            <a:normAutofit/>
          </a:bodyPr>
          <a:lstStyle/>
          <a:p>
            <a:pPr algn="ctr"/>
            <a:r>
              <a:rPr lang="en-US" sz="4000" b="1">
                <a:solidFill>
                  <a:schemeClr val="bg1"/>
                </a:solidFill>
                <a:latin typeface="Futura LT Book" panose="02000504030000020003" pitchFamily="2" charset="0"/>
              </a:rPr>
              <a:t>LIMA KUNCI </a:t>
            </a:r>
            <a:br>
              <a:rPr lang="en-US" sz="4000" b="1">
                <a:solidFill>
                  <a:schemeClr val="bg1"/>
                </a:solidFill>
                <a:latin typeface="Futura LT Book" panose="02000504030000020003" pitchFamily="2" charset="0"/>
              </a:rPr>
            </a:br>
            <a:r>
              <a:rPr lang="en-US" sz="4000" b="1">
                <a:solidFill>
                  <a:schemeClr val="bg1"/>
                </a:solidFill>
                <a:latin typeface="Futura LT Book" panose="02000504030000020003" pitchFamily="2" charset="0"/>
              </a:rPr>
              <a:t>Pelayanan Penyembuhan</a:t>
            </a:r>
            <a:endParaRPr lang="en-US" sz="4000" dirty="0">
              <a:solidFill>
                <a:schemeClr val="bg1"/>
              </a:solidFill>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lstStyle/>
          <a:p>
            <a:pPr marL="0" indent="0">
              <a:buNone/>
            </a:pPr>
            <a:r>
              <a:rPr lang="en-US" sz="2800" dirty="0"/>
              <a:t>Gereja yang arif menangani trauma akan:</a:t>
            </a:r>
          </a:p>
          <a:p>
            <a:pPr marL="971550" lvl="1" indent="-514350">
              <a:buFont typeface="+mj-lt"/>
              <a:buAutoNum type="arabicPeriod"/>
            </a:pPr>
            <a:r>
              <a:rPr lang="en-US" sz="2800" dirty="0"/>
              <a:t>Membentuk </a:t>
            </a:r>
            <a:r>
              <a:rPr lang="en-MY" altLang="en-US" sz="2800" dirty="0"/>
              <a:t>tim</a:t>
            </a:r>
            <a:r>
              <a:rPr lang="en-US" sz="2800" dirty="0"/>
              <a:t> kepemimpinan.</a:t>
            </a:r>
          </a:p>
          <a:p>
            <a:pPr marL="971550" lvl="1" indent="-514350">
              <a:buFont typeface="+mj-lt"/>
              <a:buAutoNum type="arabicPeriod"/>
            </a:pPr>
            <a:r>
              <a:rPr lang="en-US" sz="2800"/>
              <a:t>Memahami halangan-halangan </a:t>
            </a:r>
            <a:r>
              <a:rPr lang="en-US" sz="2800" dirty="0"/>
              <a:t>yang mungkin dihadapi oleh mangsa.</a:t>
            </a:r>
          </a:p>
          <a:p>
            <a:pPr marL="971550" lvl="1" indent="-514350">
              <a:buFont typeface="+mj-lt"/>
              <a:buAutoNum type="arabicPeriod"/>
            </a:pPr>
            <a:r>
              <a:rPr lang="en-US" sz="2800" dirty="0"/>
              <a:t>Mendengar </a:t>
            </a:r>
            <a:r>
              <a:rPr lang="en-MY" altLang="en-US" sz="2800" dirty="0"/>
              <a:t>secara</a:t>
            </a:r>
            <a:r>
              <a:rPr lang="en-US" sz="2800" dirty="0"/>
              <a:t> efektif.</a:t>
            </a:r>
          </a:p>
          <a:p>
            <a:pPr marL="971550" lvl="1" indent="-514350">
              <a:buFont typeface="+mj-lt"/>
              <a:buAutoNum type="arabicPeriod"/>
            </a:pPr>
            <a:r>
              <a:rPr lang="en-US" sz="2800" dirty="0"/>
              <a:t>Menjaga kerahsiaan.</a:t>
            </a:r>
          </a:p>
          <a:p>
            <a:pPr marL="971550" lvl="1" indent="-514350">
              <a:buFont typeface="+mj-lt"/>
              <a:buAutoNum type="arabicPeriod"/>
            </a:pPr>
            <a:r>
              <a:rPr lang="en-US" sz="2800"/>
              <a:t>Memberikan rasa </a:t>
            </a:r>
            <a:r>
              <a:rPr lang="en-US" sz="2800" dirty="0"/>
              <a:t>selamat dan sokongan.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a:bodyPr>
          <a:lstStyle/>
          <a:p>
            <a:pPr marL="742950" indent="-742950">
              <a:buFont typeface="+mj-lt"/>
              <a:buAutoNum type="arabicPeriod"/>
            </a:pPr>
            <a:endParaRPr lang="en-US" sz="4800" dirty="0"/>
          </a:p>
          <a:p>
            <a:pPr marL="0" indent="0">
              <a:buNone/>
            </a:pPr>
            <a:endParaRPr lang="en-US" sz="4800" dirty="0"/>
          </a:p>
          <a:p>
            <a:pPr marL="742950" indent="-742950">
              <a:buFont typeface="+mj-lt"/>
              <a:buAutoNum type="arabicPeriod"/>
            </a:pPr>
            <a:r>
              <a:rPr lang="en-US" sz="4800"/>
              <a:t>Membentuk </a:t>
            </a:r>
            <a:r>
              <a:rPr lang="en-US" sz="4800" dirty="0"/>
              <a:t>tim kepimpinan yang arif menangani  trauma.</a:t>
            </a:r>
          </a:p>
        </p:txBody>
      </p:sp>
      <p:sp>
        <p:nvSpPr>
          <p:cNvPr id="4" name="Title 1"/>
          <p:cNvSpPr>
            <a:spLocks noGrp="1"/>
          </p:cNvSpPr>
          <p:nvPr>
            <p:ph type="title"/>
          </p:nvPr>
        </p:nvSpPr>
        <p:spPr>
          <a:xfrm>
            <a:off x="107314" y="2176780"/>
            <a:ext cx="2684011" cy="4307205"/>
          </a:xfrm>
        </p:spPr>
        <p:txBody>
          <a:bodyPr>
            <a:normAutofit/>
          </a:bodyPr>
          <a:lstStyle/>
          <a:p>
            <a:pPr algn="ctr"/>
            <a:r>
              <a:rPr lang="en-US" sz="2600" b="1" dirty="0">
                <a:solidFill>
                  <a:srgbClr val="5E6373"/>
                </a:solidFill>
                <a:latin typeface="Futura" panose="020B0602020204020303" pitchFamily="34" charset="-79"/>
                <a:cs typeface="Futura" panose="020B0602020204020303" pitchFamily="34" charset="-79"/>
              </a:rPr>
              <a:t>LIMA KUNCI</a:t>
            </a:r>
            <a:br>
              <a:rPr lang="en-US" sz="2600" b="1" dirty="0">
                <a:solidFill>
                  <a:srgbClr val="5E6373"/>
                </a:solidFill>
                <a:latin typeface="Futura" panose="020B0602020204020303" pitchFamily="34" charset="-79"/>
                <a:cs typeface="Futura" panose="020B0602020204020303" pitchFamily="34" charset="-79"/>
              </a:rPr>
            </a:br>
            <a:r>
              <a:rPr lang="en-US" sz="2600" b="1">
                <a:solidFill>
                  <a:srgbClr val="5E6373"/>
                </a:solidFill>
                <a:latin typeface="Futura" panose="020B0602020204020303" pitchFamily="34" charset="-79"/>
                <a:cs typeface="Futura" panose="020B0602020204020303" pitchFamily="34" charset="-79"/>
              </a:rPr>
              <a:t> </a:t>
            </a:r>
            <a:r>
              <a:rPr lang="en-US" sz="2600">
                <a:latin typeface="Futura LT Book" panose="02000504030000020003" pitchFamily="2" charset="0"/>
              </a:rPr>
              <a:t>Pelayan Penyembuhan</a:t>
            </a:r>
            <a:br>
              <a:rPr lang="en-US" sz="2600" dirty="0">
                <a:latin typeface="Futura LT Book" panose="02000504030000020003" pitchFamily="2" charset="0"/>
              </a:rPr>
            </a:br>
            <a:br>
              <a:rPr lang="en-US" sz="2600" dirty="0">
                <a:latin typeface="Futura LT Book" panose="02000504030000020003" pitchFamily="2" charset="0"/>
              </a:rPr>
            </a:br>
            <a:br>
              <a:rPr lang="en-US" sz="2600" dirty="0">
                <a:latin typeface="Futura LT Book" panose="02000504030000020003" pitchFamily="2" charset="0"/>
              </a:rPr>
            </a:br>
            <a:br>
              <a:rPr lang="en-US" sz="2600" dirty="0">
                <a:latin typeface="Futura LT Book" panose="02000504030000020003" pitchFamily="2" charset="0"/>
              </a:rPr>
            </a:br>
            <a:endParaRPr lang="en-US" sz="2600" dirty="0">
              <a:latin typeface="Futura LT Book" panose="02000504030000020003"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sz="4000">
                <a:latin typeface="Futura LT Book" panose="02000504030000020003" pitchFamily="2" charset="0"/>
              </a:rPr>
              <a:t>Para </a:t>
            </a:r>
            <a:r>
              <a:rPr lang="en-US" sz="4000" dirty="0">
                <a:latin typeface="Futura LT Book" panose="02000504030000020003" pitchFamily="2" charset="0"/>
              </a:rPr>
              <a:t>pemimpin </a:t>
            </a:r>
            <a:r>
              <a:rPr lang="en-MY" altLang="en-US" sz="4000" dirty="0">
                <a:latin typeface="Futura LT Book" panose="02000504030000020003" pitchFamily="2" charset="0"/>
              </a:rPr>
              <a:t>di </a:t>
            </a:r>
            <a:r>
              <a:rPr lang="en-US" sz="4000" dirty="0">
                <a:latin typeface="Futura LT Book" panose="02000504030000020003" pitchFamily="2" charset="0"/>
              </a:rPr>
              <a:t>gereja yang arif menangani Trauma:</a:t>
            </a:r>
          </a:p>
        </p:txBody>
      </p:sp>
      <p:sp>
        <p:nvSpPr>
          <p:cNvPr id="3" name="Content Placeholder 2"/>
          <p:cNvSpPr>
            <a:spLocks noGrp="1"/>
          </p:cNvSpPr>
          <p:nvPr>
            <p:ph idx="1"/>
          </p:nvPr>
        </p:nvSpPr>
        <p:spPr>
          <a:xfrm>
            <a:off x="265546" y="2001116"/>
            <a:ext cx="9959109" cy="4351338"/>
          </a:xfrm>
        </p:spPr>
        <p:txBody>
          <a:bodyPr/>
          <a:lstStyle/>
          <a:p>
            <a:pPr>
              <a:buFont typeface="Arial" panose="020B0604020202020204" pitchFamily="34" charset="0"/>
              <a:buChar char="•"/>
            </a:pPr>
            <a:r>
              <a:rPr lang="en-US" dirty="0"/>
              <a:t>Memahami kesan jangka panjang kesan daripada  trauma — akibat yang mempengaruhi perilaku, mental, dan fisik.</a:t>
            </a:r>
          </a:p>
          <a:p>
            <a:pPr>
              <a:buFont typeface="Arial" panose="020B0604020202020204" pitchFamily="34" charset="0"/>
              <a:buChar char="•"/>
            </a:pPr>
            <a:r>
              <a:rPr lang="en-US" dirty="0"/>
              <a:t>Mengakui bahawa trauma juga mempengaruhi kehidupan kerohanian.</a:t>
            </a:r>
          </a:p>
          <a:p>
            <a:pPr>
              <a:buFont typeface="Arial" panose="020B0604020202020204" pitchFamily="34" charset="0"/>
              <a:buChar char="•"/>
            </a:pPr>
            <a:r>
              <a:rPr lang="en-US" dirty="0"/>
              <a:t>Mengetahui bahawa ACEs (Adverse Childhood Experiences) mempengaruhi keluarga selama beberapa generasi.</a:t>
            </a:r>
          </a:p>
          <a:p>
            <a:pPr>
              <a:buFont typeface="Arial" panose="020B0604020202020204" pitchFamily="34" charset="0"/>
              <a:buChar char="•"/>
            </a:pPr>
            <a:r>
              <a:rPr lang="en-US" dirty="0"/>
              <a:t>Mengenal pasti  kesan  daripada  ACEs, termasuk kemurungan, kecemasan, serangan panik, masalah tidur, stres, perubahan tingkah laku, dan keyakinan diri rendah.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sz="4000">
                <a:latin typeface="Futura LT Book" panose="02000504030000020003" pitchFamily="2" charset="0"/>
                <a:sym typeface="+mn-ea"/>
              </a:rPr>
              <a:t>Para </a:t>
            </a:r>
            <a:r>
              <a:rPr lang="en-US" sz="4000" dirty="0">
                <a:latin typeface="Futura LT Book" panose="02000504030000020003" pitchFamily="2" charset="0"/>
                <a:sym typeface="+mn-ea"/>
              </a:rPr>
              <a:t>pemimpin </a:t>
            </a:r>
            <a:r>
              <a:rPr lang="en-MY" altLang="en-US" sz="4000" dirty="0">
                <a:latin typeface="Futura LT Book" panose="02000504030000020003" pitchFamily="2" charset="0"/>
                <a:sym typeface="+mn-ea"/>
              </a:rPr>
              <a:t>di </a:t>
            </a:r>
            <a:r>
              <a:rPr lang="en-US" sz="4000" dirty="0">
                <a:latin typeface="Futura LT Book" panose="02000504030000020003" pitchFamily="2" charset="0"/>
                <a:sym typeface="+mn-ea"/>
              </a:rPr>
              <a:t>gereja yang arif menangani Trauma:</a:t>
            </a:r>
            <a:endParaRPr lang="en-US" sz="4000" dirty="0">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lstStyle/>
          <a:p>
            <a:r>
              <a:rPr lang="en-US" dirty="0"/>
              <a:t>Menjadi tauladan untuk dicontohi oleh orang lain.</a:t>
            </a:r>
          </a:p>
          <a:p>
            <a:r>
              <a:rPr lang="en-US" dirty="0"/>
              <a:t>Bersabar saat menangani tingkah laku yang tidak baik.</a:t>
            </a:r>
          </a:p>
          <a:p>
            <a:r>
              <a:rPr lang="en-US" dirty="0"/>
              <a:t>Bertanya soalan seperti: "Apa yang engkau perlukan?"</a:t>
            </a:r>
          </a:p>
          <a:p>
            <a:r>
              <a:rPr lang="en-US" dirty="0"/>
              <a:t>Memberikan respon  yang wajar terhadap tuduhan penderaan.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a:bodyPr>
          <a:lstStyle/>
          <a:p>
            <a:pPr marL="0" indent="0">
              <a:buNone/>
            </a:pPr>
            <a:endParaRPr lang="en-US" sz="4800" dirty="0">
              <a:solidFill>
                <a:srgbClr val="5E6373"/>
              </a:solidFill>
            </a:endParaRPr>
          </a:p>
          <a:p>
            <a:pPr marL="914400" indent="-914400">
              <a:buFont typeface="+mj-lt"/>
              <a:buAutoNum type="arabicPeriod"/>
            </a:pPr>
            <a:r>
              <a:rPr lang="en-MY" altLang="en-US" sz="4800" dirty="0">
                <a:solidFill>
                  <a:srgbClr val="5E6373"/>
                </a:solidFill>
              </a:rPr>
              <a:t>Membentuk sebuah tim kepimpinan</a:t>
            </a:r>
            <a:r>
              <a:rPr lang="en-US" sz="4800" dirty="0">
                <a:solidFill>
                  <a:srgbClr val="5E6373"/>
                </a:solidFill>
              </a:rPr>
              <a:t>.</a:t>
            </a:r>
          </a:p>
          <a:p>
            <a:pPr marL="914400" indent="-914400">
              <a:buFont typeface="+mj-lt"/>
              <a:buAutoNum type="arabicPeriod"/>
            </a:pPr>
            <a:r>
              <a:rPr lang="en-US" sz="4800"/>
              <a:t>Memahami halangan-halangan </a:t>
            </a:r>
            <a:r>
              <a:rPr lang="en-US" sz="4800" dirty="0"/>
              <a:t>yang mungkin dihadapi oleh mangsa.</a:t>
            </a:r>
          </a:p>
        </p:txBody>
      </p:sp>
      <p:sp>
        <p:nvSpPr>
          <p:cNvPr id="4" name="Title 1"/>
          <p:cNvSpPr>
            <a:spLocks noGrp="1"/>
          </p:cNvSpPr>
          <p:nvPr>
            <p:ph type="title"/>
          </p:nvPr>
        </p:nvSpPr>
        <p:spPr>
          <a:xfrm>
            <a:off x="129539" y="2216150"/>
            <a:ext cx="2758039" cy="4267200"/>
          </a:xfrm>
        </p:spPr>
        <p:txBody>
          <a:bodyPr>
            <a:normAutofit/>
          </a:bodyPr>
          <a:lstStyle/>
          <a:p>
            <a:pPr algn="ctr"/>
            <a:r>
              <a:rPr lang="en-MY" altLang="en-US" sz="2600" b="1" dirty="0">
                <a:solidFill>
                  <a:srgbClr val="5E6373"/>
                </a:solidFill>
                <a:latin typeface="Futura" panose="020B0602020204020303" pitchFamily="34" charset="-79"/>
                <a:cs typeface="Futura" panose="020B0602020204020303" pitchFamily="34" charset="-79"/>
              </a:rPr>
              <a:t>LIMA KUNCI</a:t>
            </a:r>
            <a:br>
              <a:rPr lang="en-US" sz="2600">
                <a:latin typeface="Futura LT Book" panose="02000504030000020003" pitchFamily="2" charset="0"/>
              </a:rPr>
            </a:br>
            <a:r>
              <a:rPr lang="en-MY" altLang="en-US" sz="2600">
                <a:latin typeface="Futura LT Book" panose="02000504030000020003" pitchFamily="2" charset="0"/>
              </a:rPr>
              <a:t>Pelayanan Penyembuhan</a:t>
            </a:r>
            <a:endParaRPr lang="en-US" sz="2600" dirty="0">
              <a:latin typeface="Futura LT Book" panose="02000504030000020003"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sz="4000" dirty="0">
                <a:latin typeface="Futura LT Book" panose="02000504030000020003" pitchFamily="2" charset="0"/>
              </a:rPr>
              <a:t>Halangan-halangan untuk </a:t>
            </a:r>
            <a:r>
              <a:rPr lang="en-US" sz="4000">
                <a:latin typeface="Futura LT Book" panose="02000504030000020003" pitchFamily="2" charset="0"/>
              </a:rPr>
              <a:t>mendapatkan khidmat bantuan</a:t>
            </a:r>
            <a:r>
              <a:rPr lang="en-US" sz="4000" dirty="0">
                <a:latin typeface="Futura LT Book" panose="02000504030000020003" pitchFamily="2" charset="0"/>
              </a:rPr>
              <a:t>:</a:t>
            </a:r>
          </a:p>
        </p:txBody>
      </p:sp>
      <p:sp>
        <p:nvSpPr>
          <p:cNvPr id="3" name="Content Placeholder 2"/>
          <p:cNvSpPr>
            <a:spLocks noGrp="1"/>
          </p:cNvSpPr>
          <p:nvPr>
            <p:ph idx="1"/>
          </p:nvPr>
        </p:nvSpPr>
        <p:spPr>
          <a:xfrm>
            <a:off x="265546" y="2001116"/>
            <a:ext cx="9959109" cy="4351338"/>
          </a:xfrm>
        </p:spPr>
        <p:txBody>
          <a:bodyPr/>
          <a:lstStyle/>
          <a:p>
            <a:r>
              <a:rPr lang="en-US" dirty="0"/>
              <a:t>Bahasa</a:t>
            </a:r>
          </a:p>
          <a:p>
            <a:r>
              <a:rPr lang="en-US" dirty="0"/>
              <a:t>Budaya</a:t>
            </a:r>
          </a:p>
          <a:p>
            <a:r>
              <a:rPr lang="en-US" dirty="0"/>
              <a:t>Kewangan</a:t>
            </a:r>
          </a:p>
          <a:p>
            <a:r>
              <a:rPr lang="en-US" dirty="0"/>
              <a:t>Takut dihakimi</a:t>
            </a:r>
          </a:p>
          <a:p>
            <a:r>
              <a:rPr lang="en-US" dirty="0"/>
              <a:t>Senarai menunggu</a:t>
            </a:r>
            <a:r>
              <a:rPr lang="en-MY" altLang="en-US" dirty="0"/>
              <a:t> yang panjang</a:t>
            </a:r>
            <a:endParaRPr lang="en-US" dirty="0"/>
          </a:p>
          <a:p>
            <a:r>
              <a:rPr lang="en-US" dirty="0"/>
              <a:t>Kurangnya akses kepada dana awam dan perkhidmatan-perkhidmatan bantuan.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18822" y="2594595"/>
            <a:ext cx="8174283" cy="4108474"/>
          </a:xfrm>
        </p:spPr>
        <p:txBody>
          <a:bodyPr>
            <a:normAutofit/>
          </a:bodyPr>
          <a:lstStyle/>
          <a:p>
            <a:r>
              <a:rPr lang="en-US"/>
              <a:t>Biasa </a:t>
            </a:r>
            <a:r>
              <a:rPr lang="en-US" dirty="0"/>
              <a:t>dengan sumber-sumber setempat yang ditubuhkan untuk membantu orang-orang yang mengalami trauma.</a:t>
            </a:r>
          </a:p>
          <a:p>
            <a:r>
              <a:rPr lang="en-US"/>
              <a:t>Memudahkan  </a:t>
            </a:r>
            <a:r>
              <a:rPr lang="en-MY" altLang="en-US" dirty="0"/>
              <a:t>urusan </a:t>
            </a:r>
            <a:r>
              <a:rPr lang="en-US" dirty="0"/>
              <a:t>untuk mendapatkan bantuan profesional dan sumber-sumber untuk mereka.</a:t>
            </a:r>
          </a:p>
          <a:p>
            <a:endParaRPr lang="en-US" dirty="0"/>
          </a:p>
          <a:p>
            <a:endParaRPr lang="en-US" dirty="0"/>
          </a:p>
          <a:p>
            <a:endParaRPr lang="en-US" dirty="0"/>
          </a:p>
          <a:p>
            <a:endParaRPr lang="en-US" dirty="0"/>
          </a:p>
          <a:p>
            <a:endParaRPr lang="en-US" dirty="0"/>
          </a:p>
        </p:txBody>
      </p:sp>
      <p:sp>
        <p:nvSpPr>
          <p:cNvPr id="2" name="TextBox 1"/>
          <p:cNvSpPr txBox="1"/>
          <p:nvPr/>
        </p:nvSpPr>
        <p:spPr>
          <a:xfrm>
            <a:off x="1872836" y="920649"/>
            <a:ext cx="8120269" cy="1445260"/>
          </a:xfrm>
          <a:prstGeom prst="rect">
            <a:avLst/>
          </a:prstGeom>
          <a:noFill/>
        </p:spPr>
        <p:txBody>
          <a:bodyPr wrap="square" rtlCol="0">
            <a:spAutoFit/>
          </a:bodyPr>
          <a:lstStyle/>
          <a:p>
            <a:r>
              <a:rPr lang="en-MY" altLang="en-US" sz="4400" dirty="0">
                <a:latin typeface="+mj-lt"/>
              </a:rPr>
              <a:t>Gereja Yang Arif Menangani Trauma akan</a:t>
            </a:r>
            <a:r>
              <a:rPr lang="en-US" sz="4400" dirty="0">
                <a:latin typeface="+mj-lt"/>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763989" cy="1325563"/>
          </a:xfrm>
        </p:spPr>
        <p:txBody>
          <a:bodyPr>
            <a:normAutofit/>
          </a:bodyPr>
          <a:lstStyle/>
          <a:p>
            <a:pPr algn="ctr"/>
            <a:r>
              <a:rPr lang="en-MY" altLang="en-US" sz="4000">
                <a:solidFill>
                  <a:schemeClr val="bg1"/>
                </a:solidFill>
                <a:latin typeface="Futura LT Book" panose="02000504030000020003" pitchFamily="2" charset="0"/>
              </a:rPr>
              <a:t>Aktiviti Kumpulan</a:t>
            </a:r>
            <a:endParaRPr lang="en-MY" altLang="en-US" sz="4000" dirty="0">
              <a:solidFill>
                <a:schemeClr val="bg1"/>
              </a:solidFill>
              <a:latin typeface="Futura LT Book" panose="02000504030000020003" pitchFamily="2" charset="0"/>
            </a:endParaRPr>
          </a:p>
        </p:txBody>
      </p:sp>
      <p:sp>
        <p:nvSpPr>
          <p:cNvPr id="3" name="Content Placeholder 2"/>
          <p:cNvSpPr>
            <a:spLocks noGrp="1"/>
          </p:cNvSpPr>
          <p:nvPr>
            <p:ph sz="half" idx="1"/>
          </p:nvPr>
        </p:nvSpPr>
        <p:spPr>
          <a:xfrm>
            <a:off x="978204" y="3717780"/>
            <a:ext cx="5181600" cy="2949795"/>
          </a:xfrm>
        </p:spPr>
        <p:txBody>
          <a:bodyPr>
            <a:normAutofit/>
          </a:bodyPr>
          <a:lstStyle/>
          <a:p>
            <a:endParaRPr lang="pt-BR" dirty="0"/>
          </a:p>
          <a:p>
            <a:pPr marL="0" indent="0">
              <a:buNone/>
            </a:pPr>
            <a:r>
              <a:rPr lang="en-US" dirty="0"/>
              <a:t>•Bahasa</a:t>
            </a:r>
          </a:p>
          <a:p>
            <a:pPr marL="0" indent="0">
              <a:buNone/>
            </a:pPr>
            <a:r>
              <a:rPr lang="en-US" dirty="0"/>
              <a:t>•Budaya</a:t>
            </a:r>
          </a:p>
          <a:p>
            <a:pPr marL="0" indent="0">
              <a:buNone/>
            </a:pPr>
            <a:r>
              <a:rPr lang="en-US" dirty="0"/>
              <a:t>•Kewangan</a:t>
            </a:r>
          </a:p>
        </p:txBody>
      </p:sp>
      <p:sp>
        <p:nvSpPr>
          <p:cNvPr id="4" name="Content Placeholder 3"/>
          <p:cNvSpPr>
            <a:spLocks noGrp="1"/>
          </p:cNvSpPr>
          <p:nvPr>
            <p:ph sz="half" idx="2"/>
          </p:nvPr>
        </p:nvSpPr>
        <p:spPr>
          <a:xfrm>
            <a:off x="4977463" y="3717780"/>
            <a:ext cx="4824628" cy="3013138"/>
          </a:xfrm>
        </p:spPr>
        <p:txBody>
          <a:bodyPr>
            <a:normAutofit lnSpcReduction="10000"/>
          </a:bodyPr>
          <a:lstStyle/>
          <a:p>
            <a:endParaRPr lang="en-US" dirty="0"/>
          </a:p>
          <a:p>
            <a:r>
              <a:rPr lang="en-US"/>
              <a:t>Takut </a:t>
            </a:r>
            <a:r>
              <a:rPr lang="en-US" dirty="0"/>
              <a:t>dihakimi</a:t>
            </a:r>
          </a:p>
          <a:p>
            <a:r>
              <a:rPr lang="en-US"/>
              <a:t>Senarai menunggu yang </a:t>
            </a:r>
            <a:r>
              <a:rPr lang="en-US" dirty="0"/>
              <a:t>panjang</a:t>
            </a:r>
          </a:p>
          <a:p>
            <a:r>
              <a:rPr lang="en-US"/>
              <a:t>Kurangnya </a:t>
            </a:r>
            <a:r>
              <a:rPr lang="en-US" dirty="0"/>
              <a:t>akses kepada dana awam dan perkhidmatan-perkhidmatan bantuan.</a:t>
            </a:r>
          </a:p>
        </p:txBody>
      </p:sp>
      <p:sp>
        <p:nvSpPr>
          <p:cNvPr id="5" name="TextBox 4"/>
          <p:cNvSpPr txBox="1"/>
          <p:nvPr/>
        </p:nvSpPr>
        <p:spPr>
          <a:xfrm>
            <a:off x="938151" y="1923803"/>
            <a:ext cx="8763989" cy="2245360"/>
          </a:xfrm>
          <a:prstGeom prst="rect">
            <a:avLst/>
          </a:prstGeom>
          <a:noFill/>
        </p:spPr>
        <p:txBody>
          <a:bodyPr wrap="square" rtlCol="0">
            <a:spAutoFit/>
          </a:bodyPr>
          <a:lstStyle/>
          <a:p>
            <a:r>
              <a:rPr lang="en-MY" altLang="en-US" sz="2800" b="1" dirty="0"/>
              <a:t>SOALAN PERBINCANGAN</a:t>
            </a:r>
            <a:r>
              <a:rPr lang="en-US" sz="2800" b="1" dirty="0"/>
              <a:t>:</a:t>
            </a:r>
          </a:p>
          <a:p>
            <a:pPr algn="just"/>
            <a:r>
              <a:rPr lang="en-US" sz="2800" dirty="0"/>
              <a:t>Apa yang gereja anda boleh lakukan untuk membantu mereka yang berkenaan apabila mereka menghadapi halangan-halangan yang berikut untuk mengakses perkhidmatan-perkhidmatan bantuan?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a:bodyPr>
          <a:lstStyle/>
          <a:p>
            <a:pPr marL="914400" indent="-914400">
              <a:buFont typeface="+mj-lt"/>
              <a:buAutoNum type="arabicPeriod"/>
            </a:pPr>
            <a:r>
              <a:rPr lang="en-US" sz="4800">
                <a:solidFill>
                  <a:srgbClr val="5E6373"/>
                </a:solidFill>
              </a:rPr>
              <a:t>Membentuk sebuah tim kepimpinan. </a:t>
            </a:r>
            <a:endParaRPr lang="en-US" sz="4800" dirty="0">
              <a:solidFill>
                <a:srgbClr val="5E6373"/>
              </a:solidFill>
            </a:endParaRPr>
          </a:p>
          <a:p>
            <a:pPr marL="914400" indent="-914400">
              <a:buFont typeface="+mj-lt"/>
              <a:buAutoNum type="arabicPeriod"/>
            </a:pPr>
            <a:r>
              <a:rPr lang="en-US" sz="4800">
                <a:solidFill>
                  <a:srgbClr val="5E6373"/>
                </a:solidFill>
              </a:rPr>
              <a:t>Memahami halangan-halangan yang mungkin dihadapi oleh mangsa. </a:t>
            </a:r>
            <a:endParaRPr lang="en-US" sz="4800" dirty="0">
              <a:solidFill>
                <a:srgbClr val="5E6373"/>
              </a:solidFill>
            </a:endParaRPr>
          </a:p>
          <a:p>
            <a:pPr marL="914400" indent="-914400">
              <a:buFont typeface="+mj-lt"/>
              <a:buAutoNum type="arabicPeriod"/>
            </a:pPr>
            <a:r>
              <a:rPr lang="en-US" sz="4800"/>
              <a:t>Mendengar secara  efektif.</a:t>
            </a:r>
            <a:endParaRPr lang="en-US" sz="4800" dirty="0"/>
          </a:p>
        </p:txBody>
      </p:sp>
      <p:sp>
        <p:nvSpPr>
          <p:cNvPr id="4" name="Title 1"/>
          <p:cNvSpPr>
            <a:spLocks noGrp="1"/>
          </p:cNvSpPr>
          <p:nvPr>
            <p:ph type="title"/>
          </p:nvPr>
        </p:nvSpPr>
        <p:spPr>
          <a:xfrm>
            <a:off x="127972" y="1735860"/>
            <a:ext cx="2679396" cy="4347013"/>
          </a:xfrm>
        </p:spPr>
        <p:txBody>
          <a:bodyPr>
            <a:normAutofit/>
          </a:bodyPr>
          <a:lstStyle/>
          <a:p>
            <a:pPr algn="ctr"/>
            <a:r>
              <a:rPr lang="en-US" sz="2600" b="1">
                <a:solidFill>
                  <a:srgbClr val="5E6373"/>
                </a:solidFill>
                <a:latin typeface="Futura" panose="020B0602020204020303" pitchFamily="34" charset="-79"/>
                <a:cs typeface="Futura" panose="020B0602020204020303" pitchFamily="34" charset="-79"/>
              </a:rPr>
              <a:t>LIMA KUNCI </a:t>
            </a:r>
            <a:r>
              <a:rPr lang="en-US" sz="2600">
                <a:latin typeface="Futura LT Book" panose="02000504030000020003" pitchFamily="2" charset="0"/>
              </a:rPr>
              <a:t>untuk Pelayanan Penyembuhan</a:t>
            </a:r>
            <a:endParaRPr lang="en-US" sz="2600" dirty="0">
              <a:latin typeface="Futura LT Book" panose="02000504030000020003" pitchFamily="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89043" y="217344"/>
            <a:ext cx="8435612" cy="1325563"/>
          </a:xfrm>
        </p:spPr>
        <p:txBody>
          <a:bodyPr>
            <a:normAutofit/>
          </a:bodyPr>
          <a:lstStyle/>
          <a:p>
            <a:pPr algn="ctr"/>
            <a:r>
              <a:rPr lang="en-US" sz="4000" dirty="0">
                <a:solidFill>
                  <a:schemeClr val="bg1"/>
                </a:solidFill>
                <a:latin typeface="Futura LT Book" panose="02000504030000020003" pitchFamily="2" charset="0"/>
              </a:rPr>
              <a:t>Halangan-halangan untuk mendengar </a:t>
            </a:r>
            <a:r>
              <a:rPr lang="en-MY" altLang="en-US" sz="4000" dirty="0">
                <a:solidFill>
                  <a:schemeClr val="bg1"/>
                </a:solidFill>
                <a:latin typeface="Futura LT Book" panose="02000504030000020003" pitchFamily="2" charset="0"/>
              </a:rPr>
              <a:t>secara</a:t>
            </a:r>
            <a:r>
              <a:rPr lang="en-US" sz="4000" dirty="0">
                <a:solidFill>
                  <a:schemeClr val="bg1"/>
                </a:solidFill>
                <a:latin typeface="Futura LT Book" panose="02000504030000020003" pitchFamily="2" charset="0"/>
              </a:rPr>
              <a:t> efektif.</a:t>
            </a:r>
          </a:p>
        </p:txBody>
      </p:sp>
      <p:sp>
        <p:nvSpPr>
          <p:cNvPr id="3" name="Content Placeholder 2"/>
          <p:cNvSpPr>
            <a:spLocks noGrp="1"/>
          </p:cNvSpPr>
          <p:nvPr>
            <p:ph idx="1"/>
          </p:nvPr>
        </p:nvSpPr>
        <p:spPr>
          <a:xfrm>
            <a:off x="265546" y="2001116"/>
            <a:ext cx="9959109" cy="4351338"/>
          </a:xfrm>
        </p:spPr>
        <p:txBody>
          <a:bodyPr/>
          <a:lstStyle/>
          <a:p>
            <a:pPr marL="0" indent="0">
              <a:buNone/>
            </a:pPr>
            <a:r>
              <a:rPr lang="en-US" dirty="0"/>
              <a:t>•Pandangan masyarakat </a:t>
            </a:r>
            <a:r>
              <a:rPr lang="en-US"/>
              <a:t>tentang penderaan</a:t>
            </a:r>
            <a:endParaRPr lang="en-US" dirty="0"/>
          </a:p>
          <a:p>
            <a:pPr marL="0" indent="0">
              <a:buNone/>
            </a:pPr>
            <a:r>
              <a:rPr lang="en-US" dirty="0"/>
              <a:t>•Nilai-nilai </a:t>
            </a:r>
            <a:r>
              <a:rPr lang="en-US"/>
              <a:t>moral pendengar</a:t>
            </a:r>
            <a:endParaRPr lang="en-US" dirty="0"/>
          </a:p>
          <a:p>
            <a:pPr marL="0" indent="0">
              <a:buNone/>
            </a:pPr>
            <a:r>
              <a:rPr lang="en-US" dirty="0"/>
              <a:t>•Pandangan peribadi pendengar</a:t>
            </a:r>
          </a:p>
          <a:p>
            <a:pPr marL="0" indent="0">
              <a:buNone/>
            </a:pPr>
            <a:r>
              <a:rPr lang="en-US" dirty="0"/>
              <a:t>•Pandangan pendengar terhadap pelaku</a:t>
            </a:r>
          </a:p>
          <a:p>
            <a:pPr marL="0" indent="0">
              <a:buNone/>
            </a:pPr>
            <a:r>
              <a:rPr lang="en-US" dirty="0"/>
              <a:t>•Memberikan ceramah atau memberi nasihat</a:t>
            </a:r>
          </a:p>
          <a:p>
            <a:pPr marL="0" indent="0">
              <a:buNone/>
            </a:pPr>
            <a:r>
              <a:rPr lang="en-US" dirty="0"/>
              <a:t>•Tidak mengendahkan perasaan orang lain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MY" altLang="en-US" sz="4000" dirty="0">
                <a:latin typeface="Futura LT Book" panose="02000504030000020003" pitchFamily="2" charset="0"/>
              </a:rPr>
              <a:t>Mendengar secara efektif adalah </a:t>
            </a:r>
            <a:r>
              <a:rPr lang="en-US" sz="4000" dirty="0">
                <a:latin typeface="Futura LT Book" panose="02000504030000020003" pitchFamily="2" charset="0"/>
              </a:rPr>
              <a:t>:</a:t>
            </a:r>
          </a:p>
        </p:txBody>
      </p:sp>
      <p:sp>
        <p:nvSpPr>
          <p:cNvPr id="3" name="Content Placeholder 2"/>
          <p:cNvSpPr>
            <a:spLocks noGrp="1"/>
          </p:cNvSpPr>
          <p:nvPr>
            <p:ph idx="1"/>
          </p:nvPr>
        </p:nvSpPr>
        <p:spPr>
          <a:xfrm>
            <a:off x="265546" y="2001116"/>
            <a:ext cx="9959109" cy="4351338"/>
          </a:xfrm>
        </p:spPr>
        <p:txBody>
          <a:bodyPr/>
          <a:lstStyle/>
          <a:p>
            <a:r>
              <a:rPr lang="en-MY" altLang="en-US" dirty="0"/>
              <a:t>Meluangkan </a:t>
            </a:r>
            <a:r>
              <a:rPr lang="en-MY" altLang="en-US" b="1" dirty="0">
                <a:solidFill>
                  <a:srgbClr val="A1646A"/>
                </a:solidFill>
                <a:latin typeface="Futura" panose="020B0602020204020303" pitchFamily="34" charset="-79"/>
                <a:cs typeface="Futura" panose="020B0602020204020303" pitchFamily="34" charset="-79"/>
              </a:rPr>
              <a:t>masa</a:t>
            </a:r>
            <a:r>
              <a:rPr lang="en-US" dirty="0"/>
              <a:t> </a:t>
            </a:r>
            <a:r>
              <a:rPr lang="en-MY" altLang="en-US" dirty="0"/>
              <a:t>untuk mendengar</a:t>
            </a:r>
            <a:r>
              <a:rPr lang="en-US" dirty="0"/>
              <a:t>.</a:t>
            </a:r>
          </a:p>
          <a:p>
            <a:r>
              <a:rPr lang="en-MY" altLang="en-US" dirty="0"/>
              <a:t>Mendengar dengan </a:t>
            </a:r>
            <a:r>
              <a:rPr lang="en-US" dirty="0"/>
              <a:t> </a:t>
            </a:r>
            <a:r>
              <a:rPr lang="en-US" b="1" dirty="0">
                <a:solidFill>
                  <a:srgbClr val="A1646A"/>
                </a:solidFill>
                <a:latin typeface="Futura" panose="020B0602020204020303" pitchFamily="34" charset="-79"/>
                <a:cs typeface="Futura" panose="020B0602020204020303" pitchFamily="34" charset="-79"/>
              </a:rPr>
              <a:t>empat</a:t>
            </a:r>
            <a:r>
              <a:rPr lang="en-MY" altLang="en-US" b="1" dirty="0">
                <a:solidFill>
                  <a:srgbClr val="A1646A"/>
                </a:solidFill>
                <a:latin typeface="Futura" panose="020B0602020204020303" pitchFamily="34" charset="-79"/>
                <a:cs typeface="Futura" panose="020B0602020204020303" pitchFamily="34" charset="-79"/>
              </a:rPr>
              <a:t>i</a:t>
            </a:r>
            <a:r>
              <a:rPr lang="en-US" b="1" dirty="0">
                <a:solidFill>
                  <a:srgbClr val="A1646A"/>
                </a:solidFill>
                <a:latin typeface="Futura" panose="020B0602020204020303" pitchFamily="34" charset="-79"/>
                <a:cs typeface="Futura" panose="020B0602020204020303" pitchFamily="34" charset="-79"/>
              </a:rPr>
              <a:t>.</a:t>
            </a:r>
          </a:p>
          <a:p>
            <a:r>
              <a:rPr lang="en-MY" altLang="en-US" dirty="0"/>
              <a:t>Mendengar </a:t>
            </a:r>
            <a:r>
              <a:rPr lang="en-MY" altLang="en-US" b="1" dirty="0">
                <a:solidFill>
                  <a:srgbClr val="A1646A"/>
                </a:solidFill>
                <a:latin typeface="Futura" panose="020B0602020204020303" pitchFamily="34" charset="-79"/>
                <a:cs typeface="Futura" panose="020B0602020204020303" pitchFamily="34" charset="-79"/>
              </a:rPr>
              <a:t> tanpa menghakimi</a:t>
            </a:r>
            <a:r>
              <a:rPr lang="en-US" b="1" dirty="0">
                <a:solidFill>
                  <a:srgbClr val="A1646A"/>
                </a:solidFill>
                <a:latin typeface="Futura" panose="020B0602020204020303" pitchFamily="34" charset="-79"/>
                <a:cs typeface="Futura" panose="020B0602020204020303" pitchFamily="34" charset="-79"/>
              </a:rPr>
              <a:t>.</a:t>
            </a:r>
          </a:p>
          <a:p>
            <a:pPr marL="0" indent="0">
              <a:buNone/>
            </a:pPr>
            <a:endParaRPr lang="pt-B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6" y="217344"/>
            <a:ext cx="9959109" cy="1325563"/>
          </a:xfrm>
        </p:spPr>
        <p:txBody>
          <a:bodyPr>
            <a:normAutofit/>
          </a:bodyPr>
          <a:lstStyle/>
          <a:p>
            <a:pPr algn="ctr"/>
            <a:r>
              <a:rPr lang="en-MY" altLang="pt-BR" sz="4000">
                <a:solidFill>
                  <a:schemeClr val="bg1"/>
                </a:solidFill>
                <a:latin typeface="Futura LT Book" panose="02000504030000020003" pitchFamily="2" charset="0"/>
              </a:rPr>
              <a:t>Yakobus</a:t>
            </a:r>
            <a:r>
              <a:rPr lang="pt-BR" sz="4000">
                <a:solidFill>
                  <a:schemeClr val="bg1"/>
                </a:solidFill>
                <a:latin typeface="Futura LT Book" panose="02000504030000020003" pitchFamily="2" charset="0"/>
              </a:rPr>
              <a:t> </a:t>
            </a:r>
            <a:r>
              <a:rPr lang="pt-BR" sz="4000" dirty="0">
                <a:solidFill>
                  <a:schemeClr val="bg1"/>
                </a:solidFill>
                <a:latin typeface="Futura LT Book" panose="02000504030000020003" pitchFamily="2" charset="0"/>
              </a:rPr>
              <a:t>1:19</a:t>
            </a:r>
          </a:p>
        </p:txBody>
      </p:sp>
      <p:sp>
        <p:nvSpPr>
          <p:cNvPr id="3" name="Content Placeholder 2"/>
          <p:cNvSpPr>
            <a:spLocks noGrp="1"/>
          </p:cNvSpPr>
          <p:nvPr>
            <p:ph idx="1"/>
          </p:nvPr>
        </p:nvSpPr>
        <p:spPr>
          <a:xfrm>
            <a:off x="265546" y="2001116"/>
            <a:ext cx="9959109" cy="4351338"/>
          </a:xfrm>
        </p:spPr>
        <p:txBody>
          <a:bodyPr/>
          <a:lstStyle/>
          <a:p>
            <a:pPr marL="0" indent="0" algn="ctr">
              <a:buNone/>
            </a:pPr>
            <a:endParaRPr lang="pt-BR" dirty="0"/>
          </a:p>
          <a:p>
            <a:pPr marL="0" indent="0" algn="ctr">
              <a:buNone/>
            </a:pPr>
            <a:r>
              <a:rPr lang="en-US" dirty="0"/>
              <a:t>“Hai saudara-saudara yang kukasihi</a:t>
            </a:r>
            <a:r>
              <a:rPr lang="en-MY" altLang="en-US" dirty="0"/>
              <a:t>, </a:t>
            </a:r>
          </a:p>
          <a:p>
            <a:pPr marL="0" indent="0" algn="ctr">
              <a:buNone/>
            </a:pPr>
            <a:r>
              <a:rPr lang="en-MY" altLang="en-US" dirty="0"/>
              <a:t>ingatlah hal ini:</a:t>
            </a:r>
            <a:endParaRPr lang="en-US" dirty="0"/>
          </a:p>
          <a:p>
            <a:pPr marL="0" indent="0" algn="ctr">
              <a:buNone/>
            </a:pPr>
            <a:r>
              <a:rPr lang="en-US" dirty="0"/>
              <a:t> </a:t>
            </a:r>
            <a:r>
              <a:rPr lang="en-MY" altLang="en-US" b="1" dirty="0">
                <a:solidFill>
                  <a:srgbClr val="A1646A"/>
                </a:solidFill>
                <a:latin typeface="Futura" panose="020B0602020204020303" pitchFamily="34" charset="-79"/>
                <a:cs typeface="Futura" panose="020B0602020204020303" pitchFamily="34" charset="-79"/>
              </a:rPr>
              <a:t>setiap</a:t>
            </a:r>
            <a:r>
              <a:rPr lang="en-US" dirty="0"/>
              <a:t> orang hendaklah</a:t>
            </a:r>
          </a:p>
          <a:p>
            <a:pPr marL="0" indent="0" algn="ctr">
              <a:buNone/>
            </a:pPr>
            <a:r>
              <a:rPr lang="en-MY" altLang="en-US" b="1" dirty="0">
                <a:solidFill>
                  <a:srgbClr val="5E6373"/>
                </a:solidFill>
                <a:latin typeface="Futura" panose="020B0602020204020303" pitchFamily="34" charset="-79"/>
                <a:cs typeface="Futura" panose="020B0602020204020303" pitchFamily="34" charset="-79"/>
              </a:rPr>
              <a:t>cepat</a:t>
            </a:r>
            <a:r>
              <a:rPr lang="en-MY" altLang="en-US" dirty="0"/>
              <a:t> untuk mendengar</a:t>
            </a:r>
            <a:r>
              <a:rPr lang="en-US" dirty="0"/>
              <a:t>,</a:t>
            </a:r>
            <a:r>
              <a:rPr lang="en-MY" altLang="en-US" dirty="0"/>
              <a:t>  tetapi </a:t>
            </a:r>
          </a:p>
          <a:p>
            <a:pPr marL="0" indent="0" algn="ctr">
              <a:buNone/>
            </a:pPr>
            <a:r>
              <a:rPr lang="en-MY" altLang="en-US" b="1" dirty="0">
                <a:solidFill>
                  <a:srgbClr val="5E6373"/>
                </a:solidFill>
                <a:latin typeface="Futura" panose="020B0602020204020303" pitchFamily="34" charset="-79"/>
                <a:cs typeface="Futura" panose="020B0602020204020303" pitchFamily="34" charset="-79"/>
              </a:rPr>
              <a:t>lambat</a:t>
            </a:r>
            <a:r>
              <a:rPr lang="en-US" dirty="0"/>
              <a:t> </a:t>
            </a:r>
            <a:r>
              <a:rPr lang="en-MY" altLang="en-US" dirty="0"/>
              <a:t>untuk berkata-kata</a:t>
            </a:r>
            <a:r>
              <a:rPr lang="en-US" dirty="0"/>
              <a:t>,</a:t>
            </a:r>
            <a:r>
              <a:rPr lang="en-MY" altLang="en-US" dirty="0"/>
              <a:t> dan juga </a:t>
            </a:r>
          </a:p>
          <a:p>
            <a:pPr marL="0" indent="0" algn="ctr">
              <a:buNone/>
            </a:pPr>
            <a:r>
              <a:rPr lang="en-MY" altLang="en-US" b="1" dirty="0">
                <a:solidFill>
                  <a:srgbClr val="5E6373"/>
                </a:solidFill>
                <a:latin typeface="Futura" panose="020B0602020204020303" pitchFamily="34" charset="-79"/>
                <a:cs typeface="Futura" panose="020B0602020204020303" pitchFamily="34" charset="-79"/>
              </a:rPr>
              <a:t>lambat</a:t>
            </a:r>
            <a:r>
              <a:rPr lang="en-US" dirty="0"/>
              <a:t> </a:t>
            </a:r>
            <a:r>
              <a:rPr lang="en-MY" altLang="en-US" dirty="0"/>
              <a:t>untuk marah</a:t>
            </a:r>
            <a:r>
              <a:rPr lang="en-US"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6" y="217344"/>
            <a:ext cx="9959109" cy="1325563"/>
          </a:xfrm>
        </p:spPr>
        <p:txBody>
          <a:bodyPr>
            <a:normAutofit/>
          </a:bodyPr>
          <a:lstStyle/>
          <a:p>
            <a:pPr algn="ctr"/>
            <a:r>
              <a:rPr lang="en-MY" altLang="en-US" sz="4000">
                <a:solidFill>
                  <a:schemeClr val="bg1"/>
                </a:solidFill>
                <a:latin typeface="Futura LT Book" panose="02000504030000020003" pitchFamily="2" charset="0"/>
              </a:rPr>
              <a:t>Amsal</a:t>
            </a:r>
            <a:r>
              <a:rPr lang="en-US" sz="4000">
                <a:solidFill>
                  <a:schemeClr val="bg1"/>
                </a:solidFill>
                <a:latin typeface="Futura LT Book" panose="02000504030000020003" pitchFamily="2" charset="0"/>
              </a:rPr>
              <a:t> </a:t>
            </a:r>
            <a:r>
              <a:rPr lang="en-US" sz="4000" dirty="0">
                <a:solidFill>
                  <a:schemeClr val="bg1"/>
                </a:solidFill>
                <a:latin typeface="Futura LT Book" panose="02000504030000020003" pitchFamily="2" charset="0"/>
              </a:rPr>
              <a:t>25:11</a:t>
            </a:r>
          </a:p>
        </p:txBody>
      </p:sp>
      <p:sp>
        <p:nvSpPr>
          <p:cNvPr id="3" name="Content Placeholder 2"/>
          <p:cNvSpPr>
            <a:spLocks noGrp="1"/>
          </p:cNvSpPr>
          <p:nvPr>
            <p:ph idx="1"/>
          </p:nvPr>
        </p:nvSpPr>
        <p:spPr>
          <a:xfrm>
            <a:off x="265546" y="2001116"/>
            <a:ext cx="9959109" cy="4351338"/>
          </a:xfrm>
        </p:spPr>
        <p:txBody>
          <a:bodyPr/>
          <a:lstStyle/>
          <a:p>
            <a:pPr marL="0" indent="0" algn="ctr">
              <a:buNone/>
            </a:pPr>
            <a:endParaRPr lang="pt-BR" dirty="0"/>
          </a:p>
          <a:p>
            <a:pPr marL="0" indent="0" algn="ctr">
              <a:buNone/>
            </a:pPr>
            <a:r>
              <a:rPr lang="en-US" dirty="0"/>
              <a:t>“</a:t>
            </a:r>
            <a:r>
              <a:rPr lang="en-MY" altLang="en-US" dirty="0"/>
              <a:t>Perkataan yang</a:t>
            </a:r>
            <a:r>
              <a:rPr lang="en-US" dirty="0"/>
              <a:t> </a:t>
            </a:r>
          </a:p>
          <a:p>
            <a:pPr marL="0" indent="0" algn="ctr">
              <a:buNone/>
            </a:pPr>
            <a:r>
              <a:rPr lang="en-MY" altLang="en-US" b="1" dirty="0">
                <a:solidFill>
                  <a:srgbClr val="A1646A"/>
                </a:solidFill>
                <a:latin typeface="Futura" panose="020B0602020204020303" pitchFamily="34" charset="-79"/>
                <a:cs typeface="Futura" panose="020B0602020204020303" pitchFamily="34" charset="-79"/>
              </a:rPr>
              <a:t>diucapkan tepat pada waktunya</a:t>
            </a:r>
            <a:endParaRPr lang="en-US" b="1" dirty="0">
              <a:solidFill>
                <a:srgbClr val="A1646A"/>
              </a:solidFill>
              <a:latin typeface="Futura" panose="020B0602020204020303" pitchFamily="34" charset="-79"/>
              <a:cs typeface="Futura" panose="020B0602020204020303" pitchFamily="34" charset="-79"/>
            </a:endParaRPr>
          </a:p>
          <a:p>
            <a:pPr marL="0" indent="0" algn="ctr">
              <a:buNone/>
            </a:pPr>
            <a:r>
              <a:rPr lang="en-MY" altLang="en-US" dirty="0"/>
              <a:t>adalah seperti</a:t>
            </a:r>
            <a:r>
              <a:rPr lang="en-US" dirty="0"/>
              <a:t> </a:t>
            </a:r>
          </a:p>
          <a:p>
            <a:pPr marL="0" indent="0" algn="ctr">
              <a:buNone/>
            </a:pPr>
            <a:r>
              <a:rPr lang="en-MY" altLang="en-US" dirty="0"/>
              <a:t>buah apel </a:t>
            </a:r>
            <a:r>
              <a:rPr lang="en-US" dirty="0"/>
              <a:t> </a:t>
            </a:r>
            <a:r>
              <a:rPr lang="en-MY" altLang="en-US" b="1" dirty="0">
                <a:solidFill>
                  <a:srgbClr val="5E6373"/>
                </a:solidFill>
                <a:latin typeface="Futura" panose="020B0602020204020303" pitchFamily="34" charset="-79"/>
                <a:cs typeface="Futura" panose="020B0602020204020303" pitchFamily="34" charset="-79"/>
              </a:rPr>
              <a:t>emas</a:t>
            </a:r>
            <a:r>
              <a:rPr lang="en-US" dirty="0"/>
              <a:t> </a:t>
            </a:r>
          </a:p>
          <a:p>
            <a:pPr marL="0" indent="0" algn="ctr">
              <a:buNone/>
            </a:pPr>
            <a:r>
              <a:rPr lang="en-MY" altLang="en-US" dirty="0"/>
              <a:t> di pinggan </a:t>
            </a:r>
            <a:r>
              <a:rPr lang="en-US" dirty="0"/>
              <a:t> </a:t>
            </a:r>
            <a:r>
              <a:rPr lang="en-MY" altLang="en-US" b="1" dirty="0">
                <a:solidFill>
                  <a:srgbClr val="5E6373"/>
                </a:solidFill>
                <a:latin typeface="Futura" panose="020B0602020204020303" pitchFamily="34" charset="-79"/>
                <a:cs typeface="Futura" panose="020B0602020204020303" pitchFamily="34" charset="-79"/>
              </a:rPr>
              <a:t>perak.</a:t>
            </a:r>
            <a:r>
              <a:rPr lang="en-US"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lnSpcReduction="10000"/>
          </a:bodyPr>
          <a:lstStyle/>
          <a:p>
            <a:pPr marL="971550" lvl="1" indent="-514350">
              <a:buFont typeface="+mj-lt"/>
              <a:buAutoNum type="arabicPeriod"/>
            </a:pPr>
            <a:r>
              <a:rPr lang="en-US" sz="4800" dirty="0">
                <a:solidFill>
                  <a:schemeClr val="tx2">
                    <a:lumMod val="60000"/>
                    <a:lumOff val="40000"/>
                  </a:schemeClr>
                </a:solidFill>
                <a:sym typeface="+mn-ea"/>
              </a:rPr>
              <a:t>Membentuk </a:t>
            </a:r>
            <a:r>
              <a:rPr lang="en-MY" altLang="en-US" sz="4800" dirty="0">
                <a:solidFill>
                  <a:schemeClr val="tx2">
                    <a:lumMod val="60000"/>
                    <a:lumOff val="40000"/>
                  </a:schemeClr>
                </a:solidFill>
                <a:sym typeface="+mn-ea"/>
              </a:rPr>
              <a:t>tim</a:t>
            </a:r>
            <a:r>
              <a:rPr lang="en-US" sz="4800" dirty="0">
                <a:solidFill>
                  <a:schemeClr val="tx2">
                    <a:lumMod val="60000"/>
                    <a:lumOff val="40000"/>
                  </a:schemeClr>
                </a:solidFill>
                <a:sym typeface="+mn-ea"/>
              </a:rPr>
              <a:t> kepemimpinan.</a:t>
            </a:r>
            <a:endParaRPr lang="en-US" sz="4800" dirty="0">
              <a:solidFill>
                <a:schemeClr val="tx2">
                  <a:lumMod val="60000"/>
                  <a:lumOff val="40000"/>
                </a:schemeClr>
              </a:solidFill>
            </a:endParaRPr>
          </a:p>
          <a:p>
            <a:pPr marL="971550" lvl="1" indent="-514350">
              <a:buFont typeface="+mj-lt"/>
              <a:buAutoNum type="arabicPeriod"/>
            </a:pPr>
            <a:r>
              <a:rPr lang="en-US" sz="4800" dirty="0">
                <a:solidFill>
                  <a:schemeClr val="tx2">
                    <a:lumMod val="60000"/>
                    <a:lumOff val="40000"/>
                  </a:schemeClr>
                </a:solidFill>
                <a:sym typeface="+mn-ea"/>
              </a:rPr>
              <a:t>Memahami halangan yang mungkin dihadapi oleh mangsa.</a:t>
            </a:r>
            <a:endParaRPr lang="en-US" sz="4800" dirty="0">
              <a:solidFill>
                <a:schemeClr val="tx2">
                  <a:lumMod val="60000"/>
                  <a:lumOff val="40000"/>
                </a:schemeClr>
              </a:solidFill>
            </a:endParaRPr>
          </a:p>
          <a:p>
            <a:pPr marL="971550" lvl="1" indent="-514350">
              <a:buFont typeface="+mj-lt"/>
              <a:buAutoNum type="arabicPeriod"/>
            </a:pPr>
            <a:r>
              <a:rPr lang="en-US" sz="4800" dirty="0">
                <a:solidFill>
                  <a:schemeClr val="tx2">
                    <a:lumMod val="60000"/>
                    <a:lumOff val="40000"/>
                  </a:schemeClr>
                </a:solidFill>
                <a:sym typeface="+mn-ea"/>
              </a:rPr>
              <a:t>Mendengar </a:t>
            </a:r>
            <a:r>
              <a:rPr lang="en-MY" altLang="en-US" sz="4800" dirty="0">
                <a:solidFill>
                  <a:schemeClr val="tx2">
                    <a:lumMod val="60000"/>
                    <a:lumOff val="40000"/>
                  </a:schemeClr>
                </a:solidFill>
                <a:sym typeface="+mn-ea"/>
              </a:rPr>
              <a:t>secara</a:t>
            </a:r>
            <a:r>
              <a:rPr lang="en-US" sz="4800" dirty="0">
                <a:solidFill>
                  <a:schemeClr val="tx2">
                    <a:lumMod val="60000"/>
                    <a:lumOff val="40000"/>
                  </a:schemeClr>
                </a:solidFill>
                <a:sym typeface="+mn-ea"/>
              </a:rPr>
              <a:t> efektif</a:t>
            </a:r>
            <a:r>
              <a:rPr lang="en-US" sz="4800" dirty="0">
                <a:solidFill>
                  <a:schemeClr val="tx2">
                    <a:lumMod val="40000"/>
                    <a:lumOff val="60000"/>
                  </a:schemeClr>
                </a:solidFill>
                <a:sym typeface="+mn-ea"/>
              </a:rPr>
              <a:t>.</a:t>
            </a:r>
          </a:p>
          <a:p>
            <a:pPr marL="971550" lvl="1" indent="-514350">
              <a:buFont typeface="+mj-lt"/>
              <a:buAutoNum type="arabicPeriod"/>
            </a:pPr>
            <a:r>
              <a:rPr lang="en-MY" altLang="en-US" sz="4800" dirty="0"/>
              <a:t>Menjaga kerahsiaan.</a:t>
            </a:r>
            <a:endParaRPr lang="en-US" sz="4800" dirty="0"/>
          </a:p>
        </p:txBody>
      </p:sp>
      <p:sp>
        <p:nvSpPr>
          <p:cNvPr id="4" name="Title 1"/>
          <p:cNvSpPr>
            <a:spLocks noGrp="1"/>
          </p:cNvSpPr>
          <p:nvPr>
            <p:ph type="title"/>
          </p:nvPr>
        </p:nvSpPr>
        <p:spPr>
          <a:xfrm>
            <a:off x="256540" y="2840355"/>
            <a:ext cx="2695207" cy="3643630"/>
          </a:xfrm>
        </p:spPr>
        <p:txBody>
          <a:bodyPr>
            <a:normAutofit/>
          </a:bodyPr>
          <a:lstStyle/>
          <a:p>
            <a:pPr algn="ctr"/>
            <a:br>
              <a:rPr lang="en-US" sz="2600" b="1" dirty="0">
                <a:solidFill>
                  <a:srgbClr val="5E6373"/>
                </a:solidFill>
                <a:latin typeface="Futura" panose="020B0602020204020303" pitchFamily="34" charset="-79"/>
                <a:cs typeface="Futura" panose="020B0602020204020303" pitchFamily="34" charset="-79"/>
              </a:rPr>
            </a:br>
            <a:br>
              <a:rPr lang="en-US" sz="2600" b="1" dirty="0">
                <a:solidFill>
                  <a:srgbClr val="5E6373"/>
                </a:solidFill>
                <a:latin typeface="Futura" panose="020B0602020204020303" pitchFamily="34" charset="-79"/>
                <a:cs typeface="Futura" panose="020B0602020204020303" pitchFamily="34" charset="-79"/>
              </a:rPr>
            </a:br>
            <a:r>
              <a:rPr lang="en-MY" altLang="en-US" sz="2600" b="1" dirty="0">
                <a:solidFill>
                  <a:srgbClr val="5E6373"/>
                </a:solidFill>
                <a:latin typeface="Futura" panose="020B0602020204020303" pitchFamily="34" charset="-79"/>
                <a:cs typeface="Futura" panose="020B0602020204020303" pitchFamily="34" charset="-79"/>
              </a:rPr>
              <a:t>LIMA KUNCI</a:t>
            </a:r>
            <a:br>
              <a:rPr lang="en-US" sz="2600" b="1">
                <a:solidFill>
                  <a:srgbClr val="5E6373"/>
                </a:solidFill>
                <a:latin typeface="Futura" panose="020B0602020204020303" pitchFamily="34" charset="-79"/>
                <a:cs typeface="Futura" panose="020B0602020204020303" pitchFamily="34" charset="-79"/>
              </a:rPr>
            </a:br>
            <a:r>
              <a:rPr lang="en-MY" altLang="en-US" sz="2600">
                <a:latin typeface="Futura LT Book" panose="02000504030000020003" pitchFamily="2" charset="0"/>
              </a:rPr>
              <a:t>Pelayanan Penyembuhan</a:t>
            </a:r>
            <a:endParaRPr lang="en-US" sz="2600" dirty="0">
              <a:latin typeface="Futura LT Book" panose="02000504030000020003"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MY" altLang="en-US" sz="4000">
                <a:latin typeface="Futura LT Book" panose="02000504030000020003" pitchFamily="2" charset="0"/>
              </a:rPr>
              <a:t>Menjaga </a:t>
            </a:r>
            <a:r>
              <a:rPr lang="en-MY" altLang="en-US" sz="4000" dirty="0">
                <a:latin typeface="Futura LT Book" panose="02000504030000020003" pitchFamily="2" charset="0"/>
              </a:rPr>
              <a:t>kerahsiaan adalah</a:t>
            </a:r>
            <a:r>
              <a:rPr lang="pt-BR" sz="4000" dirty="0">
                <a:latin typeface="Futura LT Book" panose="02000504030000020003" pitchFamily="2" charset="0"/>
              </a:rPr>
              <a:t>:</a:t>
            </a:r>
          </a:p>
        </p:txBody>
      </p:sp>
      <p:sp>
        <p:nvSpPr>
          <p:cNvPr id="3" name="Content Placeholder 2"/>
          <p:cNvSpPr>
            <a:spLocks noGrp="1"/>
          </p:cNvSpPr>
          <p:nvPr>
            <p:ph idx="1"/>
          </p:nvPr>
        </p:nvSpPr>
        <p:spPr>
          <a:xfrm>
            <a:off x="265546" y="2001116"/>
            <a:ext cx="9959109" cy="4351338"/>
          </a:xfrm>
        </p:spPr>
        <p:txBody>
          <a:bodyPr/>
          <a:lstStyle/>
          <a:p>
            <a:r>
              <a:rPr lang="en-US" dirty="0"/>
              <a:t>Mendengar dengan kapasiti untuk mendengar.</a:t>
            </a:r>
          </a:p>
          <a:p>
            <a:r>
              <a:rPr lang="en-US" dirty="0"/>
              <a:t>Mendengar tanpa prejudis.</a:t>
            </a:r>
          </a:p>
          <a:p>
            <a:r>
              <a:rPr lang="en-US" dirty="0"/>
              <a:t>Mendengar tanpa cerita anda sendiri membuatkan anda rasa tertekan.</a:t>
            </a:r>
          </a:p>
          <a:p>
            <a:r>
              <a:rPr lang="en-US" dirty="0"/>
              <a:t>Mendengar dengan keinginan untuk membantu.</a:t>
            </a:r>
          </a:p>
          <a:p>
            <a:r>
              <a:rPr lang="en-US" dirty="0"/>
              <a:t>Mendengar tanpa bergosip dan mengkhianati kepercayaan orang tersebut.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6617" y="217344"/>
            <a:ext cx="9564624" cy="1325563"/>
          </a:xfrm>
        </p:spPr>
        <p:txBody>
          <a:bodyPr>
            <a:normAutofit/>
          </a:bodyPr>
          <a:lstStyle/>
          <a:p>
            <a:pPr algn="ctr"/>
            <a:r>
              <a:rPr lang="en-MY" altLang="en-US" sz="4000">
                <a:solidFill>
                  <a:schemeClr val="bg1"/>
                </a:solidFill>
                <a:latin typeface="Futura LT Book" panose="02000504030000020003" pitchFamily="2" charset="0"/>
              </a:rPr>
              <a:t>Aktiviti Kumpulan</a:t>
            </a:r>
            <a:endParaRPr lang="en-MY" altLang="en-US" sz="4000" dirty="0">
              <a:solidFill>
                <a:schemeClr val="bg1"/>
              </a:solidFill>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lstStyle/>
          <a:p>
            <a:pPr marL="0" indent="0">
              <a:buNone/>
            </a:pPr>
            <a:r>
              <a:rPr lang="en-MY" altLang="en-US" b="1" dirty="0"/>
              <a:t>SOALAN PERBINCANGAN</a:t>
            </a:r>
            <a:r>
              <a:rPr lang="en-US" b="1" dirty="0"/>
              <a:t>:</a:t>
            </a:r>
          </a:p>
          <a:p>
            <a:pPr marL="0" indent="0">
              <a:buNone/>
            </a:pPr>
            <a:r>
              <a:rPr lang="en-US" dirty="0"/>
              <a:t>Dalam cara bagaimanakah anda boleh membantu mewujudkan persekitaran yang  selamat di gereja anda untuk mereka yang mengalami penderaan?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4" y="1034473"/>
            <a:ext cx="7499928" cy="5449453"/>
          </a:xfrm>
        </p:spPr>
        <p:txBody>
          <a:bodyPr>
            <a:normAutofit fontScale="90000" lnSpcReduction="10000"/>
          </a:bodyPr>
          <a:lstStyle/>
          <a:p>
            <a:pPr marL="971550" lvl="1" indent="-514350">
              <a:buFont typeface="+mj-lt"/>
              <a:buAutoNum type="arabicPeriod"/>
            </a:pPr>
            <a:r>
              <a:rPr lang="en-US" sz="4800" dirty="0">
                <a:solidFill>
                  <a:schemeClr val="tx2">
                    <a:lumMod val="60000"/>
                    <a:lumOff val="40000"/>
                  </a:schemeClr>
                </a:solidFill>
                <a:sym typeface="+mn-ea"/>
              </a:rPr>
              <a:t>Membentuk </a:t>
            </a:r>
            <a:r>
              <a:rPr lang="en-MY" altLang="en-US" sz="4800" dirty="0">
                <a:solidFill>
                  <a:schemeClr val="tx2">
                    <a:lumMod val="60000"/>
                    <a:lumOff val="40000"/>
                  </a:schemeClr>
                </a:solidFill>
                <a:sym typeface="+mn-ea"/>
              </a:rPr>
              <a:t>tim</a:t>
            </a:r>
            <a:r>
              <a:rPr lang="en-US" sz="4800" dirty="0">
                <a:solidFill>
                  <a:schemeClr val="tx2">
                    <a:lumMod val="60000"/>
                    <a:lumOff val="40000"/>
                  </a:schemeClr>
                </a:solidFill>
                <a:sym typeface="+mn-ea"/>
              </a:rPr>
              <a:t> kepemimpinan.</a:t>
            </a:r>
            <a:endParaRPr lang="en-US" sz="4800" dirty="0">
              <a:solidFill>
                <a:schemeClr val="tx2">
                  <a:lumMod val="60000"/>
                  <a:lumOff val="40000"/>
                </a:schemeClr>
              </a:solidFill>
            </a:endParaRPr>
          </a:p>
          <a:p>
            <a:pPr marL="971550" lvl="1" indent="-514350">
              <a:buFont typeface="+mj-lt"/>
              <a:buAutoNum type="arabicPeriod"/>
            </a:pPr>
            <a:r>
              <a:rPr lang="en-US" sz="4800" dirty="0">
                <a:solidFill>
                  <a:schemeClr val="tx2">
                    <a:lumMod val="60000"/>
                    <a:lumOff val="40000"/>
                  </a:schemeClr>
                </a:solidFill>
                <a:sym typeface="+mn-ea"/>
              </a:rPr>
              <a:t>Memahami halangan yang mungkin dihadapi oleh mangsa.</a:t>
            </a:r>
            <a:endParaRPr lang="en-US" sz="4800" dirty="0">
              <a:solidFill>
                <a:schemeClr val="tx2">
                  <a:lumMod val="60000"/>
                  <a:lumOff val="40000"/>
                </a:schemeClr>
              </a:solidFill>
            </a:endParaRPr>
          </a:p>
          <a:p>
            <a:pPr marL="971550" lvl="1" indent="-514350">
              <a:buFont typeface="+mj-lt"/>
              <a:buAutoNum type="arabicPeriod"/>
            </a:pPr>
            <a:r>
              <a:rPr lang="en-US" sz="4800" dirty="0">
                <a:solidFill>
                  <a:schemeClr val="tx2">
                    <a:lumMod val="60000"/>
                    <a:lumOff val="40000"/>
                  </a:schemeClr>
                </a:solidFill>
                <a:sym typeface="+mn-ea"/>
              </a:rPr>
              <a:t>Mendengar </a:t>
            </a:r>
            <a:r>
              <a:rPr lang="en-MY" altLang="en-US" sz="4800" dirty="0">
                <a:solidFill>
                  <a:schemeClr val="tx2">
                    <a:lumMod val="60000"/>
                    <a:lumOff val="40000"/>
                  </a:schemeClr>
                </a:solidFill>
                <a:sym typeface="+mn-ea"/>
              </a:rPr>
              <a:t>secara</a:t>
            </a:r>
            <a:r>
              <a:rPr lang="en-US" sz="4800" dirty="0">
                <a:solidFill>
                  <a:schemeClr val="tx2">
                    <a:lumMod val="60000"/>
                    <a:lumOff val="40000"/>
                  </a:schemeClr>
                </a:solidFill>
                <a:sym typeface="+mn-ea"/>
              </a:rPr>
              <a:t> efektif.</a:t>
            </a:r>
          </a:p>
          <a:p>
            <a:pPr marL="971550" lvl="1" indent="-514350">
              <a:buFont typeface="+mj-lt"/>
              <a:buAutoNum type="arabicPeriod"/>
            </a:pPr>
            <a:r>
              <a:rPr lang="en-MY" altLang="en-US" sz="4800" dirty="0">
                <a:solidFill>
                  <a:schemeClr val="tx2">
                    <a:lumMod val="60000"/>
                    <a:lumOff val="40000"/>
                  </a:schemeClr>
                </a:solidFill>
                <a:sym typeface="+mn-ea"/>
              </a:rPr>
              <a:t>Menjaga kerahsiaan.</a:t>
            </a:r>
          </a:p>
          <a:p>
            <a:pPr marL="971550" lvl="1" indent="-514350">
              <a:buFont typeface="+mj-lt"/>
              <a:buAutoNum type="arabicPeriod"/>
            </a:pPr>
            <a:r>
              <a:rPr lang="en-MY" altLang="en-US" sz="4800">
                <a:solidFill>
                  <a:schemeClr val="tx1"/>
                </a:solidFill>
                <a:sym typeface="+mn-ea"/>
              </a:rPr>
              <a:t>Memberikan rasa </a:t>
            </a:r>
            <a:r>
              <a:rPr lang="en-MY" altLang="en-US" sz="4800" dirty="0">
                <a:solidFill>
                  <a:schemeClr val="tx1"/>
                </a:solidFill>
                <a:sym typeface="+mn-ea"/>
              </a:rPr>
              <a:t>selamat </a:t>
            </a:r>
            <a:r>
              <a:rPr lang="en-MY" altLang="en-US" sz="4800">
                <a:solidFill>
                  <a:schemeClr val="tx1"/>
                </a:solidFill>
                <a:sym typeface="+mn-ea"/>
              </a:rPr>
              <a:t>dan sokongan</a:t>
            </a:r>
            <a:r>
              <a:rPr lang="en-MY" altLang="en-US" sz="4800" dirty="0">
                <a:solidFill>
                  <a:schemeClr val="tx1"/>
                </a:solidFill>
                <a:sym typeface="+mn-ea"/>
              </a:rPr>
              <a:t>.</a:t>
            </a:r>
            <a:endParaRPr lang="en-US" sz="4800" dirty="0">
              <a:solidFill>
                <a:schemeClr val="tx1"/>
              </a:solidFill>
            </a:endParaRPr>
          </a:p>
          <a:p>
            <a:pPr marL="0" indent="0">
              <a:buFont typeface="+mj-lt"/>
              <a:buNone/>
            </a:pPr>
            <a:endParaRPr lang="en-US" sz="4800" dirty="0">
              <a:solidFill>
                <a:schemeClr val="tx1"/>
              </a:solidFill>
            </a:endParaRPr>
          </a:p>
        </p:txBody>
      </p:sp>
      <p:sp>
        <p:nvSpPr>
          <p:cNvPr id="4" name="Title 1"/>
          <p:cNvSpPr>
            <a:spLocks noGrp="1"/>
          </p:cNvSpPr>
          <p:nvPr>
            <p:ph type="title"/>
          </p:nvPr>
        </p:nvSpPr>
        <p:spPr>
          <a:xfrm>
            <a:off x="256540" y="2840355"/>
            <a:ext cx="2759376" cy="3643630"/>
          </a:xfrm>
        </p:spPr>
        <p:txBody>
          <a:bodyPr>
            <a:normAutofit/>
          </a:bodyPr>
          <a:lstStyle/>
          <a:p>
            <a:pPr algn="ctr"/>
            <a:br>
              <a:rPr lang="en-US" sz="2600" b="1" dirty="0">
                <a:solidFill>
                  <a:srgbClr val="5E6373"/>
                </a:solidFill>
                <a:latin typeface="Futura" panose="020B0602020204020303" pitchFamily="34" charset="-79"/>
                <a:cs typeface="Futura" panose="020B0602020204020303" pitchFamily="34" charset="-79"/>
              </a:rPr>
            </a:br>
            <a:br>
              <a:rPr lang="en-US" sz="2600" b="1" dirty="0">
                <a:solidFill>
                  <a:srgbClr val="5E6373"/>
                </a:solidFill>
                <a:latin typeface="Futura" panose="020B0602020204020303" pitchFamily="34" charset="-79"/>
                <a:cs typeface="Futura" panose="020B0602020204020303" pitchFamily="34" charset="-79"/>
              </a:rPr>
            </a:br>
            <a:r>
              <a:rPr lang="en-MY" altLang="en-US" sz="2600" b="1" dirty="0">
                <a:solidFill>
                  <a:srgbClr val="5E6373"/>
                </a:solidFill>
                <a:latin typeface="Futura" panose="020B0602020204020303" pitchFamily="34" charset="-79"/>
                <a:cs typeface="Futura" panose="020B0602020204020303" pitchFamily="34" charset="-79"/>
              </a:rPr>
              <a:t>LIMA KUNCI</a:t>
            </a:r>
            <a:br>
              <a:rPr lang="en-MY" altLang="en-US" sz="2600" b="1">
                <a:solidFill>
                  <a:srgbClr val="5E6373"/>
                </a:solidFill>
                <a:latin typeface="Futura" panose="020B0602020204020303" pitchFamily="34" charset="-79"/>
                <a:cs typeface="Futura" panose="020B0602020204020303" pitchFamily="34" charset="-79"/>
              </a:rPr>
            </a:br>
            <a:r>
              <a:rPr lang="en-MY" altLang="en-US" sz="2600">
                <a:latin typeface="Futura LT Book" panose="02000504030000020003" pitchFamily="2" charset="0"/>
              </a:rPr>
              <a:t>Pelayanan Penyembuhan</a:t>
            </a:r>
            <a:endParaRPr lang="en-MY" altLang="en-US" sz="2600" dirty="0">
              <a:latin typeface="Futura LT Book" panose="02000504030000020003" pitchFamily="2"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fontScale="90000"/>
          </a:bodyPr>
          <a:lstStyle/>
          <a:p>
            <a:r>
              <a:rPr lang="en-US" sz="4000" dirty="0">
                <a:latin typeface="Futura LT Book" panose="02000504030000020003" pitchFamily="2" charset="0"/>
              </a:rPr>
              <a:t>Gereja yang arif menangani trauma akan</a:t>
            </a:r>
            <a:r>
              <a:rPr lang="en-MY" altLang="en-US" sz="4000" dirty="0">
                <a:latin typeface="Futura LT Book" panose="02000504030000020003" pitchFamily="2" charset="0"/>
              </a:rPr>
              <a:t>:</a:t>
            </a:r>
            <a:br>
              <a:rPr lang="en-US" sz="4000" dirty="0">
                <a:latin typeface="Futura LT Book" panose="02000504030000020003" pitchFamily="2" charset="0"/>
              </a:rPr>
            </a:br>
            <a:endParaRPr lang="en-US" sz="4000" dirty="0">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normAutofit lnSpcReduction="20000"/>
          </a:bodyPr>
          <a:lstStyle/>
          <a:p>
            <a:pPr>
              <a:buFont typeface="Arial" panose="020B0604020202020204" pitchFamily="34" charset="0"/>
              <a:buChar char="•"/>
            </a:pPr>
            <a:r>
              <a:rPr lang="en-US" dirty="0"/>
              <a:t>Membuat perancangan untuk kesejahteraan keseluruhan semua anggota jemaat.</a:t>
            </a:r>
          </a:p>
          <a:p>
            <a:pPr>
              <a:buFont typeface="Arial" panose="020B0604020202020204" pitchFamily="34" charset="0"/>
              <a:buChar char="•"/>
            </a:pPr>
            <a:r>
              <a:rPr lang="en-US" dirty="0"/>
              <a:t>Sediakan cara untuk orang mendapatkan sokongan emosi.</a:t>
            </a:r>
          </a:p>
          <a:p>
            <a:pPr>
              <a:buFont typeface="Arial" panose="020B0604020202020204" pitchFamily="34" charset="0"/>
              <a:buChar char="•"/>
            </a:pPr>
            <a:r>
              <a:rPr lang="en-US" dirty="0"/>
              <a:t>Cipta peluang-peluang untuk membina hubungan.</a:t>
            </a:r>
          </a:p>
          <a:p>
            <a:pPr marL="0" indent="0">
              <a:buNone/>
            </a:pPr>
            <a:endParaRPr lang="en-US" dirty="0"/>
          </a:p>
          <a:p>
            <a:pPr marL="0" indent="0">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1" y="2118070"/>
            <a:ext cx="7499928" cy="4078656"/>
          </a:xfrm>
        </p:spPr>
        <p:txBody>
          <a:bodyPr>
            <a:normAutofit lnSpcReduction="10000"/>
          </a:bodyPr>
          <a:lstStyle/>
          <a:p>
            <a:pPr marL="0" indent="0">
              <a:buNone/>
            </a:pPr>
            <a:r>
              <a:rPr lang="en-MY" altLang="en-US" i="1" dirty="0">
                <a:solidFill>
                  <a:srgbClr val="A1646A"/>
                </a:solidFill>
                <a:latin typeface="Futura Medium" panose="020B0602020204020303" pitchFamily="34" charset="-79"/>
                <a:cs typeface="Futura Medium" panose="020B0602020204020303" pitchFamily="34" charset="-79"/>
              </a:rPr>
              <a:t>Keselamatan </a:t>
            </a:r>
            <a:r>
              <a:rPr lang="en-MY" altLang="en-US" dirty="0"/>
              <a:t>adalah apabila:</a:t>
            </a:r>
            <a:endParaRPr lang="en-US" dirty="0"/>
          </a:p>
          <a:p>
            <a:r>
              <a:rPr lang="en-US" dirty="0"/>
              <a:t>Orang berasa selesa untuk meminta apa yang mereka perlukan.</a:t>
            </a:r>
          </a:p>
          <a:p>
            <a:r>
              <a:rPr lang="en-US" dirty="0"/>
              <a:t>Para pendengar tahu bagaimana untuk mencari bantuan apabila diperlukan.</a:t>
            </a:r>
          </a:p>
          <a:p>
            <a:r>
              <a:rPr lang="en-US" dirty="0"/>
              <a:t>Orang percaya bahawa cerita mereka akan didengari.</a:t>
            </a:r>
          </a:p>
          <a:p>
            <a:r>
              <a:rPr lang="en-US" dirty="0"/>
              <a:t>Para pendengar mengekalkan kerahsiaan mana yang perlu.</a:t>
            </a:r>
          </a:p>
        </p:txBody>
      </p:sp>
      <p:sp>
        <p:nvSpPr>
          <p:cNvPr id="6" name="Title 5"/>
          <p:cNvSpPr>
            <a:spLocks noGrp="1"/>
          </p:cNvSpPr>
          <p:nvPr>
            <p:ph type="title"/>
          </p:nvPr>
        </p:nvSpPr>
        <p:spPr>
          <a:xfrm>
            <a:off x="1828801" y="726200"/>
            <a:ext cx="9316278" cy="1507135"/>
          </a:xfrm>
        </p:spPr>
        <p:txBody>
          <a:bodyPr/>
          <a:lstStyle/>
          <a:p>
            <a:r>
              <a:rPr lang="en-US" dirty="0"/>
              <a:t>Di  gereja yang arif menangani </a:t>
            </a:r>
            <a:br>
              <a:rPr lang="en-US" dirty="0"/>
            </a:br>
            <a:r>
              <a:rPr lang="en-US" dirty="0"/>
              <a:t>trauma: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7234" y="2055811"/>
            <a:ext cx="7499928" cy="3939509"/>
          </a:xfrm>
        </p:spPr>
        <p:txBody>
          <a:bodyPr/>
          <a:lstStyle/>
          <a:p>
            <a:pPr marL="0" indent="0">
              <a:buNone/>
            </a:pPr>
            <a:r>
              <a:rPr lang="en-MY" altLang="en-US" i="1" dirty="0">
                <a:solidFill>
                  <a:srgbClr val="A1646A"/>
                </a:solidFill>
                <a:latin typeface="Futura Medium" panose="020B0602020204020303" pitchFamily="34" charset="-79"/>
                <a:cs typeface="Futura Medium" panose="020B0602020204020303" pitchFamily="34" charset="-79"/>
              </a:rPr>
              <a:t>Memupuk rasa percaya</a:t>
            </a:r>
            <a:r>
              <a:rPr lang="en-US" i="1" dirty="0">
                <a:solidFill>
                  <a:srgbClr val="A1646A"/>
                </a:solidFill>
                <a:latin typeface="Futura Medium" panose="020B0602020204020303" pitchFamily="34" charset="-79"/>
                <a:cs typeface="Futura Medium" panose="020B0602020204020303" pitchFamily="34" charset="-79"/>
              </a:rPr>
              <a:t>,</a:t>
            </a:r>
            <a:r>
              <a:rPr lang="en-US" dirty="0"/>
              <a:t> </a:t>
            </a:r>
            <a:r>
              <a:rPr lang="en-MY" altLang="en-US" dirty="0"/>
              <a:t>agar</a:t>
            </a:r>
            <a:r>
              <a:rPr lang="en-US" dirty="0"/>
              <a:t>:</a:t>
            </a:r>
          </a:p>
          <a:p>
            <a:pPr>
              <a:buFont typeface="Arial" panose="020B0604020202020204" pitchFamily="34" charset="0"/>
              <a:buChar char="•"/>
            </a:pPr>
            <a:r>
              <a:rPr lang="en-MY" altLang="en-US" dirty="0"/>
              <a:t>Transperansi</a:t>
            </a:r>
            <a:r>
              <a:rPr lang="en-US" dirty="0"/>
              <a:t> wujud.</a:t>
            </a:r>
          </a:p>
          <a:p>
            <a:pPr>
              <a:buFont typeface="Arial" panose="020B0604020202020204" pitchFamily="34" charset="0"/>
              <a:buChar char="•"/>
            </a:pPr>
            <a:r>
              <a:rPr lang="en-US" dirty="0"/>
              <a:t>Pemimpin-pemimpin adalah jujur dan boleh dipercayai.</a:t>
            </a:r>
          </a:p>
          <a:p>
            <a:pPr>
              <a:buFont typeface="Arial" panose="020B0604020202020204" pitchFamily="34" charset="0"/>
              <a:buChar char="•"/>
            </a:pPr>
            <a:r>
              <a:rPr lang="en-US"/>
              <a:t>Ekspektasi/Jangkaan </a:t>
            </a:r>
            <a:r>
              <a:rPr lang="en-US" dirty="0"/>
              <a:t>adalah jelas.</a:t>
            </a:r>
          </a:p>
          <a:p>
            <a:pPr>
              <a:buFont typeface="Arial" panose="020B0604020202020204" pitchFamily="34" charset="0"/>
              <a:buChar char="•"/>
            </a:pPr>
            <a:r>
              <a:rPr lang="en-US" dirty="0"/>
              <a:t>Perasaan adalah dialu-alukan</a:t>
            </a:r>
          </a:p>
          <a:p>
            <a:pPr>
              <a:buFont typeface="Arial" panose="020B0604020202020204" pitchFamily="34" charset="0"/>
              <a:buChar char="•"/>
            </a:pPr>
            <a:r>
              <a:rPr lang="en-US" dirty="0"/>
              <a:t>Orang mendengar.</a:t>
            </a:r>
          </a:p>
          <a:p>
            <a:pPr marL="0" indent="0">
              <a:buNone/>
            </a:pPr>
            <a:endParaRPr lang="en-US" dirty="0"/>
          </a:p>
        </p:txBody>
      </p:sp>
      <p:sp>
        <p:nvSpPr>
          <p:cNvPr id="6" name="Title 5"/>
          <p:cNvSpPr>
            <a:spLocks noGrp="1"/>
          </p:cNvSpPr>
          <p:nvPr>
            <p:ph type="title"/>
          </p:nvPr>
        </p:nvSpPr>
        <p:spPr>
          <a:xfrm>
            <a:off x="1837234" y="730248"/>
            <a:ext cx="9654209" cy="1325563"/>
          </a:xfrm>
        </p:spPr>
        <p:txBody>
          <a:bodyPr>
            <a:normAutofit fontScale="90000"/>
          </a:bodyPr>
          <a:lstStyle/>
          <a:p>
            <a:r>
              <a:rPr lang="en-MY" altLang="en-US" dirty="0">
                <a:sym typeface="+mn-ea"/>
              </a:rPr>
              <a:t>G</a:t>
            </a:r>
            <a:r>
              <a:rPr lang="en-US" dirty="0">
                <a:sym typeface="+mn-ea"/>
              </a:rPr>
              <a:t>ereja yang arif menangani </a:t>
            </a:r>
            <a:br>
              <a:rPr lang="en-US" dirty="0">
                <a:sym typeface="+mn-ea"/>
              </a:rPr>
            </a:br>
            <a:r>
              <a:rPr lang="en-US" dirty="0">
                <a:sym typeface="+mn-ea"/>
              </a:rPr>
              <a:t>trauma:</a:t>
            </a:r>
            <a:endParaRPr lang="en-US" dirty="0">
              <a:cs typeface="Futura Medium" panose="020B0602020204020303" pitchFamily="34" charset="-79"/>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8429" y="2058436"/>
            <a:ext cx="7499928" cy="3643455"/>
          </a:xfrm>
        </p:spPr>
        <p:txBody>
          <a:bodyPr/>
          <a:lstStyle/>
          <a:p>
            <a:pPr marL="0" indent="0">
              <a:buNone/>
            </a:pPr>
            <a:r>
              <a:rPr lang="en-MY" altLang="en-US" i="1" dirty="0">
                <a:solidFill>
                  <a:srgbClr val="A1646A"/>
                </a:solidFill>
                <a:latin typeface="Futura Medium" panose="020B0602020204020303" pitchFamily="34" charset="-79"/>
                <a:cs typeface="Futura Medium" panose="020B0602020204020303" pitchFamily="34" charset="-79"/>
              </a:rPr>
              <a:t>Membentuk kelompok sokongan</a:t>
            </a:r>
            <a:r>
              <a:rPr lang="en-US" dirty="0"/>
              <a:t> </a:t>
            </a:r>
            <a:r>
              <a:rPr lang="en-MY" altLang="en-US" dirty="0"/>
              <a:t>untuk</a:t>
            </a:r>
            <a:r>
              <a:rPr lang="en-US" dirty="0"/>
              <a:t>:</a:t>
            </a:r>
          </a:p>
          <a:p>
            <a:r>
              <a:rPr lang="en-US" dirty="0"/>
              <a:t>Mangsa-mangsa yang terselamat daripada penderaan seksual</a:t>
            </a:r>
          </a:p>
          <a:p>
            <a:r>
              <a:rPr lang="en-US" dirty="0"/>
              <a:t>Pemulihan selepas perceraian</a:t>
            </a:r>
          </a:p>
          <a:p>
            <a:r>
              <a:rPr lang="en-US" dirty="0"/>
              <a:t>Sokongan bagi mereka yang berduka</a:t>
            </a:r>
            <a:r>
              <a:rPr lang="en-MY" altLang="en-US" dirty="0"/>
              <a:t>cita.</a:t>
            </a:r>
          </a:p>
        </p:txBody>
      </p:sp>
      <p:sp>
        <p:nvSpPr>
          <p:cNvPr id="5" name="Title 4"/>
          <p:cNvSpPr>
            <a:spLocks noGrp="1"/>
          </p:cNvSpPr>
          <p:nvPr>
            <p:ph type="title"/>
          </p:nvPr>
        </p:nvSpPr>
        <p:spPr>
          <a:xfrm>
            <a:off x="1848429" y="732873"/>
            <a:ext cx="9226826" cy="1325563"/>
          </a:xfrm>
        </p:spPr>
        <p:txBody>
          <a:bodyPr>
            <a:normAutofit fontScale="90000"/>
          </a:bodyPr>
          <a:lstStyle/>
          <a:p>
            <a:r>
              <a:rPr lang="en-MY" altLang="en-US" dirty="0">
                <a:sym typeface="+mn-ea"/>
              </a:rPr>
              <a:t>G</a:t>
            </a:r>
            <a:r>
              <a:rPr lang="en-US" dirty="0">
                <a:sym typeface="+mn-ea"/>
              </a:rPr>
              <a:t>ereja yang arif menangani </a:t>
            </a:r>
            <a:br>
              <a:rPr lang="en-US" dirty="0">
                <a:sym typeface="+mn-ea"/>
              </a:rPr>
            </a:br>
            <a:r>
              <a:rPr lang="en-US" dirty="0">
                <a:sym typeface="+mn-ea"/>
              </a:rPr>
              <a:t>trauma</a:t>
            </a:r>
            <a:r>
              <a:rPr lang="en-MY" altLang="en-US" dirty="0">
                <a:sym typeface="+mn-ea"/>
              </a:rPr>
              <a:t> akan: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6" y="217344"/>
            <a:ext cx="9959109" cy="1325563"/>
          </a:xfrm>
        </p:spPr>
        <p:txBody>
          <a:bodyPr>
            <a:normAutofit/>
          </a:bodyPr>
          <a:lstStyle/>
          <a:p>
            <a:pPr algn="ctr"/>
            <a:r>
              <a:rPr lang="en-MY" altLang="en-US" sz="4000">
                <a:solidFill>
                  <a:schemeClr val="bg1"/>
                </a:solidFill>
                <a:latin typeface="Futura LT Book" panose="02000504030000020003" pitchFamily="2" charset="0"/>
              </a:rPr>
              <a:t>Aktiviti Kumpulan</a:t>
            </a:r>
            <a:endParaRPr lang="en-MY" altLang="en-US" sz="4000" dirty="0">
              <a:solidFill>
                <a:schemeClr val="bg1"/>
              </a:solidFill>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lstStyle/>
          <a:p>
            <a:pPr marL="0" indent="0">
              <a:buNone/>
            </a:pPr>
            <a:r>
              <a:rPr lang="en-MY" altLang="en-US" b="1" dirty="0"/>
              <a:t>SOALAN PERBINCANGAN:</a:t>
            </a:r>
          </a:p>
          <a:p>
            <a:pPr marL="0" indent="0">
              <a:buNone/>
            </a:pPr>
            <a:r>
              <a:rPr lang="en-US" dirty="0"/>
              <a:t>Jika anda harus memilih salah satu daripada kelompok sokongan ini untuk dilaksanakan sebagai khidmat masyarakat gereja bagi orang yang mengalami trauma, yang mana akan anda pilih? Mengapa?</a:t>
            </a:r>
          </a:p>
          <a:p>
            <a:r>
              <a:rPr lang="en-US" dirty="0"/>
              <a:t>Mangsa-mangsa yang terselamat daripada penderaan seksual</a:t>
            </a:r>
          </a:p>
          <a:p>
            <a:r>
              <a:rPr lang="en-US" dirty="0"/>
              <a:t>Pemulihan selepas perceraian</a:t>
            </a:r>
          </a:p>
          <a:p>
            <a:r>
              <a:rPr lang="en-US" dirty="0"/>
              <a:t>Sokongan bagi mereka yang berduka</a:t>
            </a:r>
            <a:r>
              <a:rPr lang="en-MY" altLang="en-US" dirty="0"/>
              <a:t>cita</a:t>
            </a:r>
            <a:r>
              <a:rPr lang="en-US" dirty="0"/>
              <a:t> (grief support)</a:t>
            </a:r>
          </a:p>
          <a:p>
            <a:pPr marL="0" indent="0">
              <a:buNone/>
            </a:pPr>
            <a:endParaRPr lang="en-US" dirty="0"/>
          </a:p>
          <a:p>
            <a:pPr marL="0" indent="0">
              <a:buNone/>
            </a:pPr>
            <a:r>
              <a:rPr lang="pt-BR" dirty="0"/>
              <a:t>Apakah kelompok sokongan lain yang mungkin membantu?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MY" altLang="en-US" sz="4000">
                <a:latin typeface="Futura LT Book" panose="02000504030000020003" pitchFamily="2" charset="0"/>
              </a:rPr>
              <a:t>Mendengar Secara Efektif</a:t>
            </a:r>
            <a:endParaRPr lang="en-MY" altLang="en-US" sz="4000" dirty="0">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lstStyle/>
          <a:p>
            <a:r>
              <a:rPr lang="en-US" dirty="0"/>
              <a:t>Mendengar secara efektif adalah penting dalam proses penyembuhan</a:t>
            </a:r>
            <a:r>
              <a:rPr lang="en-US"/>
              <a:t>. Beberapa </a:t>
            </a:r>
            <a:r>
              <a:rPr lang="en-US" dirty="0"/>
              <a:t>watak yang dimainkan oleh pendengar boleh menghalangnya daripada mendengar secara efektif</a:t>
            </a:r>
            <a:r>
              <a:rPr lang="en-US"/>
              <a:t>. </a:t>
            </a:r>
          </a:p>
          <a:p>
            <a:r>
              <a:rPr lang="en-US"/>
              <a:t>Latihan seterusnya boleh membantu mengenal pasti perilaku yang salah ketika mendengar.</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6" y="217344"/>
            <a:ext cx="9959109" cy="1325563"/>
          </a:xfrm>
        </p:spPr>
        <p:txBody>
          <a:bodyPr>
            <a:normAutofit/>
          </a:bodyPr>
          <a:lstStyle/>
          <a:p>
            <a:pPr algn="ctr"/>
            <a:r>
              <a:rPr lang="en-MY" altLang="en-US" sz="4000">
                <a:solidFill>
                  <a:schemeClr val="bg1"/>
                </a:solidFill>
                <a:latin typeface="Futura LT Book" panose="02000504030000020003" pitchFamily="2" charset="0"/>
              </a:rPr>
              <a:t>Aktiviti Kumpulan</a:t>
            </a:r>
            <a:endParaRPr lang="en-MY" altLang="en-US" sz="4000" dirty="0">
              <a:solidFill>
                <a:schemeClr val="bg1"/>
              </a:solidFill>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lstStyle/>
          <a:p>
            <a:pPr marL="3657600" lvl="8" indent="0">
              <a:buNone/>
            </a:pPr>
            <a:r>
              <a:rPr lang="en-MY" altLang="en-US" sz="2800" b="1" dirty="0"/>
              <a:t>WATAK PENDENGAR</a:t>
            </a:r>
            <a:r>
              <a:rPr lang="en-US" sz="2800" b="1" dirty="0"/>
              <a:t>:</a:t>
            </a:r>
          </a:p>
          <a:p>
            <a:pPr lvl="8"/>
            <a:r>
              <a:rPr lang="en-MY" altLang="pt-BR" sz="2800" dirty="0"/>
              <a:t>Si</a:t>
            </a:r>
            <a:r>
              <a:rPr lang="pt-BR" sz="2800" dirty="0"/>
              <a:t> Pengkritik </a:t>
            </a:r>
          </a:p>
          <a:p>
            <a:pPr lvl="8"/>
            <a:r>
              <a:rPr lang="en-MY" altLang="pt-BR" sz="2800" dirty="0"/>
              <a:t>Si</a:t>
            </a:r>
            <a:r>
              <a:rPr lang="pt-BR" sz="2800" dirty="0"/>
              <a:t> Acuh tak acuh</a:t>
            </a:r>
          </a:p>
          <a:p>
            <a:pPr lvl="8"/>
            <a:r>
              <a:rPr lang="en-MY" altLang="pt-BR" sz="2800" dirty="0"/>
              <a:t>Si</a:t>
            </a:r>
            <a:r>
              <a:rPr lang="pt-BR" sz="2800" dirty="0"/>
              <a:t> Editor</a:t>
            </a:r>
          </a:p>
          <a:p>
            <a:pPr lvl="8"/>
            <a:r>
              <a:rPr lang="en-MY" altLang="pt-BR" sz="2800" dirty="0"/>
              <a:t>Si</a:t>
            </a:r>
            <a:r>
              <a:rPr lang="pt-BR" sz="2800" dirty="0"/>
              <a:t>  Sahabat Prihatin</a:t>
            </a:r>
          </a:p>
          <a:p>
            <a:pPr lvl="8"/>
            <a:r>
              <a:rPr lang="en-MY" altLang="pt-BR" sz="2800" dirty="0"/>
              <a:t>Si</a:t>
            </a:r>
            <a:r>
              <a:rPr lang="pt-BR" sz="2800" dirty="0"/>
              <a:t>  Pengkhotbah</a:t>
            </a:r>
          </a:p>
          <a:p>
            <a:pPr lvl="8"/>
            <a:r>
              <a:rPr lang="en-MY" altLang="pt-BR" sz="2800" dirty="0"/>
              <a:t>Si</a:t>
            </a:r>
            <a:r>
              <a:rPr lang="pt-BR" sz="2800" dirty="0"/>
              <a:t>  Pengurus</a:t>
            </a:r>
          </a:p>
          <a:p>
            <a:pPr lvl="8"/>
            <a:r>
              <a:rPr lang="en-MY" altLang="pt-BR" sz="2800" dirty="0"/>
              <a:t>Si</a:t>
            </a:r>
            <a:r>
              <a:rPr lang="pt-BR" sz="2800" dirty="0"/>
              <a:t> Serba Tahu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sz="4000" dirty="0">
                <a:latin typeface="Futura LT Book" panose="02000504030000020003" pitchFamily="2" charset="0"/>
              </a:rPr>
              <a:t>Ellen G. White</a:t>
            </a:r>
          </a:p>
        </p:txBody>
      </p:sp>
      <p:sp>
        <p:nvSpPr>
          <p:cNvPr id="3" name="Content Placeholder 2"/>
          <p:cNvSpPr>
            <a:spLocks noGrp="1"/>
          </p:cNvSpPr>
          <p:nvPr>
            <p:ph idx="1"/>
          </p:nvPr>
        </p:nvSpPr>
        <p:spPr>
          <a:xfrm>
            <a:off x="265546" y="2001116"/>
            <a:ext cx="9959109" cy="4351338"/>
          </a:xfrm>
        </p:spPr>
        <p:txBody>
          <a:bodyPr>
            <a:normAutofit lnSpcReduction="10000"/>
          </a:bodyPr>
          <a:lstStyle/>
          <a:p>
            <a:pPr marL="0" indent="0" algn="ctr">
              <a:buNone/>
            </a:pPr>
            <a:endParaRPr lang="pt-BR" dirty="0"/>
          </a:p>
          <a:p>
            <a:pPr marL="0" indent="0" algn="ctr">
              <a:buNone/>
            </a:pPr>
            <a:r>
              <a:rPr lang="en-US" dirty="0"/>
              <a:t>“</a:t>
            </a:r>
            <a:r>
              <a:rPr lang="en-MY" altLang="en-US" dirty="0"/>
              <a:t>Kita semua </a:t>
            </a:r>
            <a:r>
              <a:rPr lang="en-MY" altLang="en-US" b="1" dirty="0">
                <a:solidFill>
                  <a:srgbClr val="A1646A"/>
                </a:solidFill>
                <a:latin typeface="Futura" panose="020B0602020204020303" pitchFamily="34" charset="-79"/>
                <a:cs typeface="Futura" panose="020B0602020204020303" pitchFamily="34" charset="-79"/>
              </a:rPr>
              <a:t>disulam</a:t>
            </a:r>
            <a:r>
              <a:rPr lang="en-US" dirty="0"/>
              <a:t> </a:t>
            </a:r>
            <a:r>
              <a:rPr lang="en-MY" altLang="en-US" dirty="0"/>
              <a:t>bersama</a:t>
            </a:r>
          </a:p>
          <a:p>
            <a:pPr marL="0" indent="0" algn="ctr">
              <a:buNone/>
            </a:pPr>
            <a:r>
              <a:rPr lang="en-MY" altLang="en-US" dirty="0"/>
              <a:t>di dalam </a:t>
            </a:r>
            <a:r>
              <a:rPr lang="en-MY" altLang="en-US" b="1" dirty="0">
                <a:solidFill>
                  <a:srgbClr val="A1646A"/>
                </a:solidFill>
                <a:latin typeface="Futura" panose="020B0602020204020303" pitchFamily="34" charset="-79"/>
                <a:cs typeface="Futura" panose="020B0602020204020303" pitchFamily="34" charset="-79"/>
              </a:rPr>
              <a:t>jalinan</a:t>
            </a:r>
            <a:r>
              <a:rPr lang="en-US" dirty="0"/>
              <a:t> </a:t>
            </a:r>
            <a:r>
              <a:rPr lang="en-MY" altLang="en-US" dirty="0"/>
              <a:t>kemanusian yang besar</a:t>
            </a:r>
            <a:r>
              <a:rPr lang="en-US" dirty="0"/>
              <a:t>, </a:t>
            </a:r>
          </a:p>
          <a:p>
            <a:pPr marL="0" indent="0" algn="ctr">
              <a:buNone/>
            </a:pPr>
            <a:r>
              <a:rPr lang="en-MY" altLang="en-US" dirty="0"/>
              <a:t>dan apa sahaja yang kita lakukan</a:t>
            </a:r>
            <a:endParaRPr lang="en-US" dirty="0"/>
          </a:p>
          <a:p>
            <a:pPr marL="0" indent="0" algn="ctr">
              <a:buNone/>
            </a:pPr>
            <a:r>
              <a:rPr lang="en-MY" altLang="en-US" dirty="0"/>
              <a:t>untuk memberi </a:t>
            </a:r>
            <a:r>
              <a:rPr lang="en-US" dirty="0"/>
              <a:t> </a:t>
            </a:r>
            <a:r>
              <a:rPr lang="en-MY" altLang="en-US" b="1" dirty="0">
                <a:solidFill>
                  <a:srgbClr val="5E6373"/>
                </a:solidFill>
                <a:latin typeface="Futura" panose="020B0602020204020303" pitchFamily="34" charset="-79"/>
                <a:cs typeface="Futura" panose="020B0602020204020303" pitchFamily="34" charset="-79"/>
              </a:rPr>
              <a:t>manfaat</a:t>
            </a:r>
            <a:r>
              <a:rPr lang="en-US" dirty="0"/>
              <a:t> </a:t>
            </a:r>
            <a:r>
              <a:rPr lang="en-MY" altLang="en-US" dirty="0"/>
              <a:t>dan</a:t>
            </a:r>
            <a:r>
              <a:rPr lang="en-US" dirty="0"/>
              <a:t> </a:t>
            </a:r>
          </a:p>
          <a:p>
            <a:pPr marL="0" indent="0" algn="ctr">
              <a:buNone/>
            </a:pPr>
            <a:r>
              <a:rPr lang="en-MY" altLang="en-US" b="1" dirty="0">
                <a:solidFill>
                  <a:srgbClr val="5E6373"/>
                </a:solidFill>
                <a:latin typeface="Futura" panose="020B0602020204020303" pitchFamily="34" charset="-79"/>
                <a:cs typeface="Futura" panose="020B0602020204020303" pitchFamily="34" charset="-79"/>
              </a:rPr>
              <a:t> mengangkat</a:t>
            </a:r>
            <a:r>
              <a:rPr lang="en-US" b="1" dirty="0">
                <a:latin typeface="Futura" panose="020B0602020204020303" pitchFamily="34" charset="-79"/>
                <a:cs typeface="Futura" panose="020B0602020204020303" pitchFamily="34" charset="-79"/>
              </a:rPr>
              <a:t> </a:t>
            </a:r>
            <a:r>
              <a:rPr lang="en-US" dirty="0"/>
              <a:t> </a:t>
            </a:r>
            <a:r>
              <a:rPr lang="en-MY" altLang="en-US" dirty="0"/>
              <a:t>orang lain</a:t>
            </a:r>
          </a:p>
          <a:p>
            <a:pPr marL="0" indent="0" algn="ctr">
              <a:buNone/>
            </a:pPr>
            <a:r>
              <a:rPr lang="en-MY" altLang="en-US" dirty="0"/>
              <a:t>akan terpantul dalam </a:t>
            </a:r>
          </a:p>
          <a:p>
            <a:pPr marL="0" indent="0" algn="ctr">
              <a:buNone/>
            </a:pPr>
            <a:r>
              <a:rPr lang="en-US" dirty="0"/>
              <a:t> </a:t>
            </a:r>
            <a:r>
              <a:rPr lang="en-MY" altLang="en-US" b="1" dirty="0">
                <a:solidFill>
                  <a:srgbClr val="5E6373"/>
                </a:solidFill>
                <a:latin typeface="Futura" panose="020B0602020204020303" pitchFamily="34" charset="-79"/>
                <a:cs typeface="Futura" panose="020B0602020204020303" pitchFamily="34" charset="-79"/>
              </a:rPr>
              <a:t>berkat-berkat</a:t>
            </a:r>
            <a:r>
              <a:rPr lang="en-US" dirty="0"/>
              <a:t> </a:t>
            </a:r>
            <a:r>
              <a:rPr lang="en-MY" altLang="en-US" dirty="0"/>
              <a:t>untuk diri kita sendiri</a:t>
            </a:r>
            <a:r>
              <a:rPr lang="en-US" dirty="0"/>
              <a:t>.”</a:t>
            </a:r>
          </a:p>
          <a:p>
            <a:pPr marL="0" indent="0" algn="ctr">
              <a:buNone/>
            </a:pPr>
            <a:r>
              <a:rPr lang="en-US" sz="1800" dirty="0"/>
              <a:t>—</a:t>
            </a:r>
            <a:r>
              <a:rPr lang="en-US" sz="1800" i="1" dirty="0"/>
              <a:t>Patriarchs and Prophets,</a:t>
            </a:r>
            <a:r>
              <a:rPr lang="en-US" sz="1800" dirty="0"/>
              <a:t> 534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r>
              <a:rPr lang="en-US" sz="4000">
                <a:latin typeface="Futura LT Book" panose="02000504030000020003" pitchFamily="2" charset="0"/>
              </a:rPr>
              <a:t>1</a:t>
            </a:r>
            <a:r>
              <a:rPr lang="en-MY" altLang="en-US" sz="4000">
                <a:latin typeface="Futura LT Book" panose="02000504030000020003" pitchFamily="2" charset="0"/>
              </a:rPr>
              <a:t> Tesalonika</a:t>
            </a:r>
            <a:r>
              <a:rPr lang="en-US" sz="4000">
                <a:latin typeface="Futura LT Book" panose="02000504030000020003" pitchFamily="2" charset="0"/>
              </a:rPr>
              <a:t> </a:t>
            </a:r>
            <a:r>
              <a:rPr lang="en-US" sz="4000" dirty="0">
                <a:latin typeface="Futura LT Book" panose="02000504030000020003" pitchFamily="2" charset="0"/>
              </a:rPr>
              <a:t>5:11</a:t>
            </a:r>
          </a:p>
        </p:txBody>
      </p:sp>
      <p:sp>
        <p:nvSpPr>
          <p:cNvPr id="3" name="Content Placeholder 2"/>
          <p:cNvSpPr>
            <a:spLocks noGrp="1"/>
          </p:cNvSpPr>
          <p:nvPr>
            <p:ph idx="1"/>
          </p:nvPr>
        </p:nvSpPr>
        <p:spPr>
          <a:xfrm>
            <a:off x="265546" y="2001116"/>
            <a:ext cx="9959109" cy="4351338"/>
          </a:xfrm>
        </p:spPr>
        <p:txBody>
          <a:bodyPr/>
          <a:lstStyle/>
          <a:p>
            <a:pPr marL="0" indent="0" algn="ctr">
              <a:buNone/>
            </a:pPr>
            <a:endParaRPr lang="en-US" dirty="0"/>
          </a:p>
          <a:p>
            <a:pPr marL="0" indent="0" algn="ctr">
              <a:buNone/>
            </a:pPr>
            <a:endParaRPr lang="en-US" dirty="0"/>
          </a:p>
          <a:p>
            <a:pPr marL="0" indent="0" algn="ctr">
              <a:buNone/>
            </a:pPr>
            <a:r>
              <a:rPr lang="en-US" dirty="0"/>
              <a:t>“</a:t>
            </a:r>
            <a:r>
              <a:rPr lang="en-MY" altLang="en-US" dirty="0"/>
              <a:t>Karena itu </a:t>
            </a:r>
            <a:r>
              <a:rPr lang="en-US" dirty="0"/>
              <a:t> </a:t>
            </a:r>
            <a:r>
              <a:rPr lang="en-MY" altLang="en-US" b="1" dirty="0">
                <a:solidFill>
                  <a:srgbClr val="A1646A"/>
                </a:solidFill>
                <a:latin typeface="Futura" panose="020B0602020204020303" pitchFamily="34" charset="-79"/>
                <a:cs typeface="Futura" panose="020B0602020204020303" pitchFamily="34" charset="-79"/>
              </a:rPr>
              <a:t>nasihatilah </a:t>
            </a:r>
            <a:r>
              <a:rPr lang="en-US" dirty="0"/>
              <a:t> </a:t>
            </a:r>
            <a:r>
              <a:rPr lang="en-MY" altLang="en-US" dirty="0"/>
              <a:t>seorang akan yang lain</a:t>
            </a:r>
            <a:r>
              <a:rPr lang="en-US" dirty="0"/>
              <a:t> </a:t>
            </a:r>
          </a:p>
          <a:p>
            <a:pPr marL="0" indent="0" algn="ctr">
              <a:buNone/>
            </a:pPr>
            <a:r>
              <a:rPr lang="en-MY" altLang="en-US" dirty="0"/>
              <a:t>dan saling </a:t>
            </a:r>
            <a:r>
              <a:rPr lang="en-US" dirty="0"/>
              <a:t> </a:t>
            </a:r>
            <a:r>
              <a:rPr lang="en-MY" altLang="en-US" b="1" dirty="0">
                <a:solidFill>
                  <a:srgbClr val="A1646A"/>
                </a:solidFill>
                <a:latin typeface="Futura" panose="020B0602020204020303" pitchFamily="34" charset="-79"/>
                <a:cs typeface="Futura" panose="020B0602020204020303" pitchFamily="34" charset="-79"/>
              </a:rPr>
              <a:t>membangunlah </a:t>
            </a:r>
            <a:r>
              <a:rPr lang="en-MY" altLang="en-US" dirty="0"/>
              <a:t>kamu</a:t>
            </a:r>
            <a:endParaRPr lang="en-US" dirty="0"/>
          </a:p>
          <a:p>
            <a:pPr marL="0" indent="0" algn="ctr">
              <a:buNone/>
            </a:pPr>
            <a:r>
              <a:rPr lang="en-MY" altLang="en-US" dirty="0"/>
              <a:t>seperti yang memang kamu lakukan</a:t>
            </a:r>
            <a:r>
              <a:rPr lang="en-US"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545" y="217344"/>
            <a:ext cx="9959109" cy="1325563"/>
          </a:xfrm>
        </p:spPr>
        <p:txBody>
          <a:bodyPr>
            <a:normAutofit/>
          </a:bodyPr>
          <a:lstStyle/>
          <a:p>
            <a:endParaRPr lang="en-US" sz="4000" dirty="0">
              <a:latin typeface="Futura LT Book" panose="02000504030000020003" pitchFamily="2" charset="0"/>
            </a:endParaRPr>
          </a:p>
        </p:txBody>
      </p:sp>
      <p:sp>
        <p:nvSpPr>
          <p:cNvPr id="3" name="Content Placeholder 2"/>
          <p:cNvSpPr>
            <a:spLocks noGrp="1"/>
          </p:cNvSpPr>
          <p:nvPr>
            <p:ph idx="1"/>
          </p:nvPr>
        </p:nvSpPr>
        <p:spPr>
          <a:xfrm>
            <a:off x="265546" y="2001116"/>
            <a:ext cx="9959109" cy="4351338"/>
          </a:xfrm>
        </p:spPr>
        <p:txBody>
          <a:bodyPr/>
          <a:lstStyle/>
          <a:p>
            <a:pPr marL="0" indent="0" algn="ctr">
              <a:buNone/>
            </a:pPr>
            <a:endParaRPr lang="en-US" dirty="0"/>
          </a:p>
          <a:p>
            <a:pPr marL="0" indent="0" algn="ctr">
              <a:buNone/>
            </a:pPr>
            <a:r>
              <a:rPr lang="en-US"/>
              <a:t>Nota:  Semua ayat-ayat Alkitab diambil dari SABDAweb</a:t>
            </a:r>
            <a:endParaRPr lang="en-US" dirty="0"/>
          </a:p>
        </p:txBody>
      </p:sp>
    </p:spTree>
    <p:extLst>
      <p:ext uri="{BB962C8B-B14F-4D97-AF65-F5344CB8AC3E}">
        <p14:creationId xmlns:p14="http://schemas.microsoft.com/office/powerpoint/2010/main" val="3017477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1252</Words>
  <Application>Microsoft Office PowerPoint</Application>
  <PresentationFormat>Widescreen</PresentationFormat>
  <Paragraphs>223</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Calibri Light</vt:lpstr>
      <vt:lpstr>Futura</vt:lpstr>
      <vt:lpstr>Futura LT Book</vt:lpstr>
      <vt:lpstr>Futura Medium</vt:lpstr>
      <vt:lpstr>Montserrat ExtraBold</vt:lpstr>
      <vt:lpstr>Montserrat Medium</vt:lpstr>
      <vt:lpstr>Office Theme</vt:lpstr>
      <vt:lpstr>PowerPoint Presentation</vt:lpstr>
      <vt:lpstr>Yesaya 43:2</vt:lpstr>
      <vt:lpstr>Apakah itu Trauma?</vt:lpstr>
      <vt:lpstr>Menjangkau   </vt:lpstr>
      <vt:lpstr>Menjangkau   </vt:lpstr>
      <vt:lpstr>Menjangkau    oleh Christine Rigden © 1989</vt:lpstr>
      <vt:lpstr>Apa pendapat anda?</vt:lpstr>
      <vt:lpstr>Gereja yang arif menangani trauma adalah:</vt:lpstr>
      <vt:lpstr>LIMA KUNCI  Pelayanan Penyembuhan</vt:lpstr>
      <vt:lpstr>LIMA KUNCI  Pelayan Penyembuhan    </vt:lpstr>
      <vt:lpstr>Para pemimpin di gereja yang arif menangani Trauma:</vt:lpstr>
      <vt:lpstr>Para pemimpin di gereja yang arif menangani Trauma:</vt:lpstr>
      <vt:lpstr>LIMA KUNCI Pelayanan Penyembuhan</vt:lpstr>
      <vt:lpstr>Halangan-halangan untuk mendapatkan khidmat bantuan:</vt:lpstr>
      <vt:lpstr>PowerPoint Presentation</vt:lpstr>
      <vt:lpstr>Aktiviti Kumpulan</vt:lpstr>
      <vt:lpstr>LIMA KUNCI untuk Pelayanan Penyembuhan</vt:lpstr>
      <vt:lpstr>Halangan-halangan untuk mendengar secara efektif.</vt:lpstr>
      <vt:lpstr>Mendengar secara efektif adalah :</vt:lpstr>
      <vt:lpstr>Yakobus 1:19</vt:lpstr>
      <vt:lpstr>Amsal 25:11</vt:lpstr>
      <vt:lpstr>  LIMA KUNCI Pelayanan Penyembuhan</vt:lpstr>
      <vt:lpstr>Menjaga kerahsiaan adalah:</vt:lpstr>
      <vt:lpstr>Aktiviti Kumpulan</vt:lpstr>
      <vt:lpstr>  LIMA KUNCI Pelayanan Penyembuhan</vt:lpstr>
      <vt:lpstr>Gereja yang arif menangani trauma akan: </vt:lpstr>
      <vt:lpstr>Di  gereja yang arif menangani  trauma:</vt:lpstr>
      <vt:lpstr>Gereja yang arif menangani  trauma:</vt:lpstr>
      <vt:lpstr>Gereja yang arif menangani  trauma akan:</vt:lpstr>
      <vt:lpstr>Aktiviti Kumpulan</vt:lpstr>
      <vt:lpstr>Mendengar Secara Efektif</vt:lpstr>
      <vt:lpstr>Aktiviti Kumpulan</vt:lpstr>
      <vt:lpstr>Ellen G. White</vt:lpstr>
      <vt:lpstr>1 Tesalonika 5:11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love</dc:title>
  <dc:creator>Erika Miike</dc:creator>
  <cp:lastModifiedBy>Faridah Lausin (MAUM)</cp:lastModifiedBy>
  <cp:revision>48</cp:revision>
  <cp:lastPrinted>2024-04-03T15:18:00Z</cp:lastPrinted>
  <dcterms:created xsi:type="dcterms:W3CDTF">2023-02-14T12:16:00Z</dcterms:created>
  <dcterms:modified xsi:type="dcterms:W3CDTF">2024-07-30T18:00:02Z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B610FA266DEA4D8D8AD7E371D0B81FDA_12</vt:lpwstr>
  </property>
  <property fmtid="{D5CDD505-2E9C-101B-9397-08002B2CF9AE}" pid="3" name="KSOProductBuildVer">
    <vt:lpwstr>1033-12.2.0.17119</vt:lpwstr>
  </property>
</Properties>
</file>